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593" r:id="rId2"/>
    <p:sldId id="752" r:id="rId3"/>
    <p:sldId id="614" r:id="rId4"/>
    <p:sldId id="740" r:id="rId5"/>
    <p:sldId id="632" r:id="rId6"/>
    <p:sldId id="741" r:id="rId7"/>
    <p:sldId id="363" r:id="rId8"/>
    <p:sldId id="742" r:id="rId9"/>
    <p:sldId id="743" r:id="rId10"/>
    <p:sldId id="744" r:id="rId11"/>
    <p:sldId id="745" r:id="rId12"/>
    <p:sldId id="746" r:id="rId13"/>
    <p:sldId id="747" r:id="rId14"/>
    <p:sldId id="751" r:id="rId15"/>
    <p:sldId id="648" r:id="rId16"/>
    <p:sldId id="649" r:id="rId17"/>
    <p:sldId id="734" r:id="rId18"/>
    <p:sldId id="739" r:id="rId19"/>
    <p:sldId id="650" r:id="rId20"/>
    <p:sldId id="651" r:id="rId21"/>
    <p:sldId id="652" r:id="rId22"/>
    <p:sldId id="653" r:id="rId23"/>
    <p:sldId id="654" r:id="rId24"/>
    <p:sldId id="655" r:id="rId25"/>
    <p:sldId id="656" r:id="rId26"/>
    <p:sldId id="657" r:id="rId27"/>
    <p:sldId id="658" r:id="rId28"/>
    <p:sldId id="659" r:id="rId29"/>
    <p:sldId id="660" r:id="rId30"/>
    <p:sldId id="662" r:id="rId31"/>
    <p:sldId id="663" r:id="rId32"/>
    <p:sldId id="712" r:id="rId33"/>
    <p:sldId id="713" r:id="rId34"/>
    <p:sldId id="714" r:id="rId35"/>
    <p:sldId id="715" r:id="rId36"/>
    <p:sldId id="716" r:id="rId37"/>
    <p:sldId id="717" r:id="rId38"/>
    <p:sldId id="718" r:id="rId39"/>
    <p:sldId id="665" r:id="rId40"/>
    <p:sldId id="666" r:id="rId41"/>
    <p:sldId id="720" r:id="rId42"/>
    <p:sldId id="721" r:id="rId43"/>
    <p:sldId id="738" r:id="rId44"/>
    <p:sldId id="722" r:id="rId45"/>
    <p:sldId id="753" r:id="rId46"/>
    <p:sldId id="723" r:id="rId47"/>
    <p:sldId id="669" r:id="rId48"/>
    <p:sldId id="724" r:id="rId49"/>
    <p:sldId id="725" r:id="rId50"/>
    <p:sldId id="671" r:id="rId51"/>
    <p:sldId id="726" r:id="rId52"/>
    <p:sldId id="727" r:id="rId53"/>
    <p:sldId id="673" r:id="rId54"/>
    <p:sldId id="728" r:id="rId55"/>
    <p:sldId id="729" r:id="rId56"/>
    <p:sldId id="677" r:id="rId57"/>
    <p:sldId id="678" r:id="rId58"/>
    <p:sldId id="754" r:id="rId59"/>
    <p:sldId id="733"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77" autoAdjust="0"/>
    <p:restoredTop sz="91565" autoAdjust="0"/>
  </p:normalViewPr>
  <p:slideViewPr>
    <p:cSldViewPr snapToGrid="0">
      <p:cViewPr varScale="1">
        <p:scale>
          <a:sx n="112" d="100"/>
          <a:sy n="112" d="100"/>
        </p:scale>
        <p:origin x="2016"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5/27/23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5/27/23</a:t>
            </a:fld>
            <a:endParaRPr lang="en-US"/>
          </a:p>
        </p:txBody>
      </p:sp>
      <p:sp>
        <p:nvSpPr>
          <p:cNvPr id="6"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5/27/23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5/27/23</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5/27/23</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5/27/23</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5/27/23</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5/27/23</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5/27/23</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5/27/23</a:t>
            </a:fld>
            <a:endParaRPr lang="en-US"/>
          </a:p>
        </p:txBody>
      </p:sp>
      <p:sp>
        <p:nvSpPr>
          <p:cNvPr id="5"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5/27/23</a:t>
            </a:fld>
            <a:endParaRPr lang="en-US"/>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5/27/23</a:t>
            </a:fld>
            <a:endParaRPr lang="en-US"/>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5/27/23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pic>
        <p:nvPicPr>
          <p:cNvPr id="7" name="Picture 4" descr="Image result for gserm"/>
          <p:cNvPicPr>
            <a:picLocks noChangeAspect="1" noChangeArrowheads="1"/>
          </p:cNvPicPr>
          <p:nvPr userDrawn="1"/>
        </p:nvPicPr>
        <p:blipFill rotWithShape="1">
          <a:blip r:embed="rId13" cstate="print">
            <a:extLst>
              <a:ext uri="{28A0092B-C50C-407E-A947-70E740481C1C}">
                <a14:useLocalDpi xmlns:a14="http://schemas.microsoft.com/office/drawing/2010/main" val="0"/>
              </a:ext>
            </a:extLst>
          </a:blip>
          <a:srcRect b="32174"/>
          <a:stretch/>
        </p:blipFill>
        <p:spPr bwMode="auto">
          <a:xfrm>
            <a:off x="8182940" y="6309360"/>
            <a:ext cx="961060" cy="54864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p:cNvSpPr>
            <a:spLocks noGrp="1"/>
          </p:cNvSpPr>
          <p:nvPr>
            <p:ph type="sldNum" sz="quarter" idx="4"/>
          </p:nvPr>
        </p:nvSpPr>
        <p:spPr>
          <a:xfrm>
            <a:off x="7245740" y="6370419"/>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jpeg"/><Relationship Id="rId1" Type="http://schemas.openxmlformats.org/officeDocument/2006/relationships/slideLayout" Target="../slideLayouts/slideLayout6.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42.jpeg"/><Relationship Id="rId1" Type="http://schemas.openxmlformats.org/officeDocument/2006/relationships/slideLayout" Target="../slideLayouts/slideLayout6.xml"/><Relationship Id="rId5" Type="http://schemas.openxmlformats.org/officeDocument/2006/relationships/image" Target="../media/image44.jpe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6.xml"/><Relationship Id="rId5" Type="http://schemas.openxmlformats.org/officeDocument/2006/relationships/image" Target="../media/image50.jpeg"/><Relationship Id="rId4" Type="http://schemas.openxmlformats.org/officeDocument/2006/relationships/image" Target="../media/image49.jpe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jpeg"/><Relationship Id="rId12" Type="http://schemas.openxmlformats.org/officeDocument/2006/relationships/image" Target="../media/image12.png"/><Relationship Id="rId2" Type="http://schemas.openxmlformats.org/officeDocument/2006/relationships/hyperlink" Target="https://www.linkedin.com/in/edwardkwartler/" TargetMode="External"/><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hyperlink" Target="mailto:edwardkwartler@fas.Harvard.edu"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GSERM: Text Mining &amp; NLP</a:t>
            </a:r>
            <a:br>
              <a:rPr lang="en-US" dirty="0"/>
            </a:br>
            <a:r>
              <a:rPr lang="en-US" sz="3600" i="1" dirty="0"/>
              <a:t>Intros</a:t>
            </a:r>
          </a:p>
        </p:txBody>
      </p:sp>
      <p:sp>
        <p:nvSpPr>
          <p:cNvPr id="3" name="Subtitle 2"/>
          <p:cNvSpPr>
            <a:spLocks noGrp="1"/>
          </p:cNvSpPr>
          <p:nvPr>
            <p:ph type="subTitle" idx="1"/>
          </p:nvPr>
        </p:nvSpPr>
        <p:spPr/>
        <p:txBody>
          <a:bodyPr/>
          <a:lstStyle/>
          <a:p>
            <a:r>
              <a:rPr lang="en-US" dirty="0"/>
              <a:t>Ted Kwartler</a:t>
            </a:r>
          </a:p>
        </p:txBody>
      </p:sp>
      <p:sp>
        <p:nvSpPr>
          <p:cNvPr id="4" name="Date Placeholder 3"/>
          <p:cNvSpPr>
            <a:spLocks noGrp="1"/>
          </p:cNvSpPr>
          <p:nvPr>
            <p:ph type="dt" sz="half" idx="10"/>
          </p:nvPr>
        </p:nvSpPr>
        <p:spPr/>
        <p:txBody>
          <a:bodyPr/>
          <a:lstStyle/>
          <a:p>
            <a:fld id="{5738B90E-0779-4C36-915C-6F05FCD89456}" type="datetime1">
              <a:rPr lang="en-US" smtClean="0"/>
              <a:t>5/27/23</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1</a:t>
            </a:fld>
            <a:endParaRPr lang="en-US"/>
          </a:p>
        </p:txBody>
      </p:sp>
      <p:sp>
        <p:nvSpPr>
          <p:cNvPr id="6" name="Footer Placeholder 5"/>
          <p:cNvSpPr>
            <a:spLocks noGrp="1"/>
          </p:cNvSpPr>
          <p:nvPr>
            <p:ph type="ftr" sz="quarter" idx="3"/>
          </p:nvPr>
        </p:nvSpPr>
        <p:spPr/>
        <p:txBody>
          <a:bodyPr/>
          <a:lstStyle/>
          <a:p>
            <a:r>
              <a:rPr lang="en-US" dirty="0"/>
              <a:t>Kwartler</a:t>
            </a:r>
          </a:p>
        </p:txBody>
      </p:sp>
      <p:cxnSp>
        <p:nvCxnSpPr>
          <p:cNvPr id="7" name="Straight Connector 6">
            <a:extLst>
              <a:ext uri="{FF2B5EF4-FFF2-40B4-BE49-F238E27FC236}">
                <a16:creationId xmlns:a16="http://schemas.microsoft.com/office/drawing/2014/main" id="{54E1A1E5-D9C3-7442-A508-132F62BBC72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B081B0B-78F0-4B46-BFDE-7CC697B037A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304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9DE512-60DF-0F43-B4D1-3C79EB06E261}"/>
              </a:ext>
            </a:extLst>
          </p:cNvPr>
          <p:cNvSpPr>
            <a:spLocks noGrp="1"/>
          </p:cNvSpPr>
          <p:nvPr>
            <p:ph type="dt" sz="half" idx="10"/>
          </p:nvPr>
        </p:nvSpPr>
        <p:spPr/>
        <p:txBody>
          <a:bodyPr/>
          <a:lstStyle/>
          <a:p>
            <a:fld id="{6700A58B-DD98-43D0-B791-721480A02982}" type="datetime1">
              <a:rPr lang="en-US" smtClean="0"/>
              <a:t>5/27/23</a:t>
            </a:fld>
            <a:endParaRPr lang="en-US"/>
          </a:p>
        </p:txBody>
      </p:sp>
      <p:sp>
        <p:nvSpPr>
          <p:cNvPr id="3" name="Title 2">
            <a:extLst>
              <a:ext uri="{FF2B5EF4-FFF2-40B4-BE49-F238E27FC236}">
                <a16:creationId xmlns:a16="http://schemas.microsoft.com/office/drawing/2014/main" id="{9D533640-1C77-EC4B-9426-5DA214D20E0E}"/>
              </a:ext>
            </a:extLst>
          </p:cNvPr>
          <p:cNvSpPr>
            <a:spLocks noGrp="1"/>
          </p:cNvSpPr>
          <p:nvPr>
            <p:ph type="title"/>
          </p:nvPr>
        </p:nvSpPr>
        <p:spPr/>
        <p:txBody>
          <a:bodyPr/>
          <a:lstStyle/>
          <a:p>
            <a:r>
              <a:rPr lang="en-US" dirty="0"/>
              <a:t>Video- Installation Q/A</a:t>
            </a:r>
          </a:p>
        </p:txBody>
      </p:sp>
      <p:sp>
        <p:nvSpPr>
          <p:cNvPr id="4" name="Slide Number Placeholder 3">
            <a:extLst>
              <a:ext uri="{FF2B5EF4-FFF2-40B4-BE49-F238E27FC236}">
                <a16:creationId xmlns:a16="http://schemas.microsoft.com/office/drawing/2014/main" id="{41F9A660-8A97-DB45-816B-15E6730BE088}"/>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a:extLst>
              <a:ext uri="{FF2B5EF4-FFF2-40B4-BE49-F238E27FC236}">
                <a16:creationId xmlns:a16="http://schemas.microsoft.com/office/drawing/2014/main" id="{347ACE31-A933-3648-AF1E-F485784CE0F5}"/>
              </a:ext>
            </a:extLst>
          </p:cNvPr>
          <p:cNvSpPr>
            <a:spLocks noGrp="1"/>
          </p:cNvSpPr>
          <p:nvPr>
            <p:ph type="ftr" sz="quarter" idx="3"/>
          </p:nvPr>
        </p:nvSpPr>
        <p:spPr/>
        <p:txBody>
          <a:bodyPr/>
          <a:lstStyle/>
          <a:p>
            <a:r>
              <a:rPr lang="en-US"/>
              <a:t>Kwartler</a:t>
            </a:r>
            <a:endParaRPr lang="en-US" dirty="0"/>
          </a:p>
        </p:txBody>
      </p:sp>
      <p:sp>
        <p:nvSpPr>
          <p:cNvPr id="6" name="TextBox 5">
            <a:extLst>
              <a:ext uri="{FF2B5EF4-FFF2-40B4-BE49-F238E27FC236}">
                <a16:creationId xmlns:a16="http://schemas.microsoft.com/office/drawing/2014/main" id="{45DD19AC-594F-1744-AB35-69295A4597A4}"/>
              </a:ext>
            </a:extLst>
          </p:cNvPr>
          <p:cNvSpPr txBox="1"/>
          <p:nvPr/>
        </p:nvSpPr>
        <p:spPr>
          <a:xfrm>
            <a:off x="747315" y="1241766"/>
            <a:ext cx="4924097" cy="1200329"/>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Who had trouble installing R?</a:t>
            </a:r>
          </a:p>
          <a:p>
            <a:pPr marL="285750" indent="-285750">
              <a:buFont typeface="Arial" panose="020B0604020202020204" pitchFamily="34" charset="0"/>
              <a:buChar char="•"/>
            </a:pPr>
            <a:r>
              <a:rPr lang="en-US" dirty="0"/>
              <a:t>Who had trouble installing </a:t>
            </a:r>
            <a:r>
              <a:rPr lang="en-US" dirty="0" err="1"/>
              <a:t>Rstudio</a:t>
            </a:r>
            <a:r>
              <a:rPr lang="en-US" dirty="0"/>
              <a:t>?</a:t>
            </a:r>
          </a:p>
          <a:p>
            <a:pPr marL="285750" indent="-285750">
              <a:buFont typeface="Arial" panose="020B0604020202020204" pitchFamily="34" charset="0"/>
              <a:buChar char="•"/>
            </a:pPr>
            <a:r>
              <a:rPr lang="en-US" dirty="0"/>
              <a:t>Who had trouble installing Git?</a:t>
            </a:r>
          </a:p>
        </p:txBody>
      </p:sp>
      <p:pic>
        <p:nvPicPr>
          <p:cNvPr id="7" name="Picture 6">
            <a:extLst>
              <a:ext uri="{FF2B5EF4-FFF2-40B4-BE49-F238E27FC236}">
                <a16:creationId xmlns:a16="http://schemas.microsoft.com/office/drawing/2014/main" id="{CDD5098F-F371-A34C-822E-156BCF1ADD92}"/>
              </a:ext>
            </a:extLst>
          </p:cNvPr>
          <p:cNvPicPr>
            <a:picLocks noChangeAspect="1"/>
          </p:cNvPicPr>
          <p:nvPr/>
        </p:nvPicPr>
        <p:blipFill>
          <a:blip r:embed="rId2"/>
          <a:stretch>
            <a:fillRect/>
          </a:stretch>
        </p:blipFill>
        <p:spPr>
          <a:xfrm>
            <a:off x="967815" y="2534771"/>
            <a:ext cx="3052856" cy="3062865"/>
          </a:xfrm>
          <a:prstGeom prst="rect">
            <a:avLst/>
          </a:prstGeom>
        </p:spPr>
      </p:pic>
      <p:cxnSp>
        <p:nvCxnSpPr>
          <p:cNvPr id="8" name="Straight Connector 7">
            <a:extLst>
              <a:ext uri="{FF2B5EF4-FFF2-40B4-BE49-F238E27FC236}">
                <a16:creationId xmlns:a16="http://schemas.microsoft.com/office/drawing/2014/main" id="{A86B614D-436E-3144-97E8-A9C06DC2223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86A3D69-C1E7-3A48-9EC2-17008AC971C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922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9DE512-60DF-0F43-B4D1-3C79EB06E261}"/>
              </a:ext>
            </a:extLst>
          </p:cNvPr>
          <p:cNvSpPr>
            <a:spLocks noGrp="1"/>
          </p:cNvSpPr>
          <p:nvPr>
            <p:ph type="dt" sz="half" idx="10"/>
          </p:nvPr>
        </p:nvSpPr>
        <p:spPr/>
        <p:txBody>
          <a:bodyPr/>
          <a:lstStyle/>
          <a:p>
            <a:fld id="{6700A58B-DD98-43D0-B791-721480A02982}" type="datetime1">
              <a:rPr lang="en-US" smtClean="0"/>
              <a:t>5/27/23</a:t>
            </a:fld>
            <a:endParaRPr lang="en-US"/>
          </a:p>
        </p:txBody>
      </p:sp>
      <p:sp>
        <p:nvSpPr>
          <p:cNvPr id="3" name="Title 2">
            <a:extLst>
              <a:ext uri="{FF2B5EF4-FFF2-40B4-BE49-F238E27FC236}">
                <a16:creationId xmlns:a16="http://schemas.microsoft.com/office/drawing/2014/main" id="{9D533640-1C77-EC4B-9426-5DA214D20E0E}"/>
              </a:ext>
            </a:extLst>
          </p:cNvPr>
          <p:cNvSpPr>
            <a:spLocks noGrp="1"/>
          </p:cNvSpPr>
          <p:nvPr>
            <p:ph type="title"/>
          </p:nvPr>
        </p:nvSpPr>
        <p:spPr/>
        <p:txBody>
          <a:bodyPr/>
          <a:lstStyle/>
          <a:p>
            <a:r>
              <a:rPr lang="en-US" dirty="0"/>
              <a:t>Video 2 Q/A</a:t>
            </a:r>
          </a:p>
        </p:txBody>
      </p:sp>
      <p:sp>
        <p:nvSpPr>
          <p:cNvPr id="4" name="Slide Number Placeholder 3">
            <a:extLst>
              <a:ext uri="{FF2B5EF4-FFF2-40B4-BE49-F238E27FC236}">
                <a16:creationId xmlns:a16="http://schemas.microsoft.com/office/drawing/2014/main" id="{41F9A660-8A97-DB45-816B-15E6730BE088}"/>
              </a:ext>
            </a:extLst>
          </p:cNvPr>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a:extLst>
              <a:ext uri="{FF2B5EF4-FFF2-40B4-BE49-F238E27FC236}">
                <a16:creationId xmlns:a16="http://schemas.microsoft.com/office/drawing/2014/main" id="{347ACE31-A933-3648-AF1E-F485784CE0F5}"/>
              </a:ext>
            </a:extLst>
          </p:cNvPr>
          <p:cNvSpPr>
            <a:spLocks noGrp="1"/>
          </p:cNvSpPr>
          <p:nvPr>
            <p:ph type="ftr" sz="quarter" idx="3"/>
          </p:nvPr>
        </p:nvSpPr>
        <p:spPr/>
        <p:txBody>
          <a:bodyPr/>
          <a:lstStyle/>
          <a:p>
            <a:r>
              <a:rPr lang="en-US"/>
              <a:t>Kwartler</a:t>
            </a:r>
            <a:endParaRPr lang="en-US" dirty="0"/>
          </a:p>
        </p:txBody>
      </p:sp>
      <p:sp>
        <p:nvSpPr>
          <p:cNvPr id="6" name="TextBox 5">
            <a:extLst>
              <a:ext uri="{FF2B5EF4-FFF2-40B4-BE49-F238E27FC236}">
                <a16:creationId xmlns:a16="http://schemas.microsoft.com/office/drawing/2014/main" id="{45DD19AC-594F-1744-AB35-69295A4597A4}"/>
              </a:ext>
            </a:extLst>
          </p:cNvPr>
          <p:cNvSpPr txBox="1"/>
          <p:nvPr/>
        </p:nvSpPr>
        <p:spPr>
          <a:xfrm>
            <a:off x="263222" y="1174531"/>
            <a:ext cx="744194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Does the input, function, output process make sense?</a:t>
            </a:r>
          </a:p>
          <a:p>
            <a:pPr marL="285750" indent="-285750">
              <a:buFont typeface="Arial" panose="020B0604020202020204" pitchFamily="34" charset="0"/>
              <a:buChar char="•"/>
            </a:pPr>
            <a:r>
              <a:rPr lang="en-US" dirty="0"/>
              <a:t>Does the banana analogy and workflow make sense?</a:t>
            </a:r>
          </a:p>
          <a:p>
            <a:pPr marL="285750" indent="-285750">
              <a:buFont typeface="Arial" panose="020B0604020202020204" pitchFamily="34" charset="0"/>
              <a:buChar char="•"/>
            </a:pPr>
            <a:r>
              <a:rPr lang="en-US" dirty="0"/>
              <a:t>What is “&lt;-” called?</a:t>
            </a:r>
          </a:p>
          <a:p>
            <a:pPr marL="285750" indent="-285750">
              <a:buFont typeface="Arial" panose="020B0604020202020204" pitchFamily="34" charset="0"/>
              <a:buChar char="•"/>
            </a:pPr>
            <a:r>
              <a:rPr lang="en-US" dirty="0"/>
              <a:t>Why do we need libraries in R?</a:t>
            </a:r>
          </a:p>
        </p:txBody>
      </p:sp>
      <p:pic>
        <p:nvPicPr>
          <p:cNvPr id="10" name="Picture 9" descr="A screenshot of a social media post&#10;&#10;Description automatically generated">
            <a:extLst>
              <a:ext uri="{FF2B5EF4-FFF2-40B4-BE49-F238E27FC236}">
                <a16:creationId xmlns:a16="http://schemas.microsoft.com/office/drawing/2014/main" id="{B089407A-93E1-184E-BE5A-17862F28E8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670" y="2409265"/>
            <a:ext cx="4950759" cy="3724022"/>
          </a:xfrm>
          <a:prstGeom prst="rect">
            <a:avLst/>
          </a:prstGeom>
          <a:ln>
            <a:solidFill>
              <a:schemeClr val="tx1"/>
            </a:solidFill>
          </a:ln>
        </p:spPr>
      </p:pic>
      <p:cxnSp>
        <p:nvCxnSpPr>
          <p:cNvPr id="8" name="Straight Connector 7">
            <a:extLst>
              <a:ext uri="{FF2B5EF4-FFF2-40B4-BE49-F238E27FC236}">
                <a16:creationId xmlns:a16="http://schemas.microsoft.com/office/drawing/2014/main" id="{48B8FDC0-0C22-4B4C-874B-E51C3456E07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F0E21E3-A46C-DF47-9CB5-A2C1AF381CD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851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CCF563-4B92-DA4B-A692-0A5225A66782}"/>
              </a:ext>
            </a:extLst>
          </p:cNvPr>
          <p:cNvSpPr>
            <a:spLocks noGrp="1"/>
          </p:cNvSpPr>
          <p:nvPr>
            <p:ph type="dt" sz="half" idx="10"/>
          </p:nvPr>
        </p:nvSpPr>
        <p:spPr/>
        <p:txBody>
          <a:bodyPr/>
          <a:lstStyle/>
          <a:p>
            <a:fld id="{6700A58B-DD98-43D0-B791-721480A02982}" type="datetime1">
              <a:rPr lang="en-US" smtClean="0"/>
              <a:t>5/27/23</a:t>
            </a:fld>
            <a:endParaRPr lang="en-US"/>
          </a:p>
        </p:txBody>
      </p:sp>
      <p:sp>
        <p:nvSpPr>
          <p:cNvPr id="3" name="Title 2">
            <a:extLst>
              <a:ext uri="{FF2B5EF4-FFF2-40B4-BE49-F238E27FC236}">
                <a16:creationId xmlns:a16="http://schemas.microsoft.com/office/drawing/2014/main" id="{C07C7975-9337-804D-B642-FCBDB90F7B0E}"/>
              </a:ext>
            </a:extLst>
          </p:cNvPr>
          <p:cNvSpPr>
            <a:spLocks noGrp="1"/>
          </p:cNvSpPr>
          <p:nvPr>
            <p:ph type="title"/>
          </p:nvPr>
        </p:nvSpPr>
        <p:spPr/>
        <p:txBody>
          <a:bodyPr/>
          <a:lstStyle/>
          <a:p>
            <a:r>
              <a:rPr lang="en-US" dirty="0"/>
              <a:t>In video 3, we took R for a test drive.</a:t>
            </a:r>
          </a:p>
        </p:txBody>
      </p:sp>
      <p:sp>
        <p:nvSpPr>
          <p:cNvPr id="4" name="Slide Number Placeholder 3">
            <a:extLst>
              <a:ext uri="{FF2B5EF4-FFF2-40B4-BE49-F238E27FC236}">
                <a16:creationId xmlns:a16="http://schemas.microsoft.com/office/drawing/2014/main" id="{2C31FF55-C93C-DB46-96A2-24E12B4394DD}"/>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945B2DC7-7A30-FC46-BC77-EB2D5B2BA268}"/>
              </a:ext>
            </a:extLst>
          </p:cNvPr>
          <p:cNvSpPr>
            <a:spLocks noGrp="1"/>
          </p:cNvSpPr>
          <p:nvPr>
            <p:ph type="ftr" sz="quarter" idx="3"/>
          </p:nvPr>
        </p:nvSpPr>
        <p:spPr/>
        <p:txBody>
          <a:bodyPr/>
          <a:lstStyle/>
          <a:p>
            <a:r>
              <a:rPr lang="en-US"/>
              <a:t>Kwartler</a:t>
            </a:r>
            <a:endParaRPr lang="en-US" dirty="0"/>
          </a:p>
        </p:txBody>
      </p:sp>
      <p:pic>
        <p:nvPicPr>
          <p:cNvPr id="6" name="Picture 5">
            <a:extLst>
              <a:ext uri="{FF2B5EF4-FFF2-40B4-BE49-F238E27FC236}">
                <a16:creationId xmlns:a16="http://schemas.microsoft.com/office/drawing/2014/main" id="{13BE3EE7-56BC-C844-B7EB-B1C866AE7581}"/>
              </a:ext>
            </a:extLst>
          </p:cNvPr>
          <p:cNvPicPr>
            <a:picLocks noChangeAspect="1"/>
          </p:cNvPicPr>
          <p:nvPr/>
        </p:nvPicPr>
        <p:blipFill>
          <a:blip r:embed="rId2"/>
          <a:stretch>
            <a:fillRect/>
          </a:stretch>
        </p:blipFill>
        <p:spPr>
          <a:xfrm>
            <a:off x="508000" y="1143000"/>
            <a:ext cx="8128000" cy="4572000"/>
          </a:xfrm>
          <a:prstGeom prst="rect">
            <a:avLst/>
          </a:prstGeom>
        </p:spPr>
      </p:pic>
      <p:cxnSp>
        <p:nvCxnSpPr>
          <p:cNvPr id="7" name="Straight Connector 6">
            <a:extLst>
              <a:ext uri="{FF2B5EF4-FFF2-40B4-BE49-F238E27FC236}">
                <a16:creationId xmlns:a16="http://schemas.microsoft.com/office/drawing/2014/main" id="{3E77621F-31DB-3B41-99D2-617129A8BF2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4DB4121-84A7-F446-B0B5-54708E2F874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3443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F2A21F-A44E-D445-99A9-26BE13642F93}"/>
              </a:ext>
            </a:extLst>
          </p:cNvPr>
          <p:cNvSpPr>
            <a:spLocks noGrp="1"/>
          </p:cNvSpPr>
          <p:nvPr>
            <p:ph type="dt" sz="half" idx="10"/>
          </p:nvPr>
        </p:nvSpPr>
        <p:spPr/>
        <p:txBody>
          <a:bodyPr/>
          <a:lstStyle/>
          <a:p>
            <a:fld id="{6700A58B-DD98-43D0-B791-721480A02982}" type="datetime1">
              <a:rPr lang="en-US" smtClean="0"/>
              <a:t>5/27/23</a:t>
            </a:fld>
            <a:endParaRPr lang="en-US"/>
          </a:p>
        </p:txBody>
      </p:sp>
      <p:sp>
        <p:nvSpPr>
          <p:cNvPr id="3" name="Title 2">
            <a:extLst>
              <a:ext uri="{FF2B5EF4-FFF2-40B4-BE49-F238E27FC236}">
                <a16:creationId xmlns:a16="http://schemas.microsoft.com/office/drawing/2014/main" id="{340EC15D-67F2-1C45-874D-5E3C8D3767A3}"/>
              </a:ext>
            </a:extLst>
          </p:cNvPr>
          <p:cNvSpPr>
            <a:spLocks noGrp="1"/>
          </p:cNvSpPr>
          <p:nvPr>
            <p:ph type="title"/>
          </p:nvPr>
        </p:nvSpPr>
        <p:spPr>
          <a:xfrm>
            <a:off x="616774" y="103869"/>
            <a:ext cx="7886700" cy="591477"/>
          </a:xfrm>
        </p:spPr>
        <p:txBody>
          <a:bodyPr/>
          <a:lstStyle/>
          <a:p>
            <a:r>
              <a:rPr lang="en-US" dirty="0"/>
              <a:t>Let’s get back into R, to review.</a:t>
            </a:r>
          </a:p>
        </p:txBody>
      </p:sp>
      <p:sp>
        <p:nvSpPr>
          <p:cNvPr id="4" name="Slide Number Placeholder 3">
            <a:extLst>
              <a:ext uri="{FF2B5EF4-FFF2-40B4-BE49-F238E27FC236}">
                <a16:creationId xmlns:a16="http://schemas.microsoft.com/office/drawing/2014/main" id="{A40A79B4-F120-C04A-B0C1-B3A7C75FBFAC}"/>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a:extLst>
              <a:ext uri="{FF2B5EF4-FFF2-40B4-BE49-F238E27FC236}">
                <a16:creationId xmlns:a16="http://schemas.microsoft.com/office/drawing/2014/main" id="{CC78A15C-3692-5A48-9714-4DE99F0A1D42}"/>
              </a:ext>
            </a:extLst>
          </p:cNvPr>
          <p:cNvSpPr>
            <a:spLocks noGrp="1"/>
          </p:cNvSpPr>
          <p:nvPr>
            <p:ph type="ftr" sz="quarter" idx="3"/>
          </p:nvPr>
        </p:nvSpPr>
        <p:spPr/>
        <p:txBody>
          <a:bodyPr/>
          <a:lstStyle/>
          <a:p>
            <a:r>
              <a:rPr lang="en-US"/>
              <a:t>Kwartler</a:t>
            </a:r>
            <a:endParaRPr lang="en-US" dirty="0"/>
          </a:p>
        </p:txBody>
      </p:sp>
      <p:sp>
        <p:nvSpPr>
          <p:cNvPr id="6" name="TextBox 5">
            <a:extLst>
              <a:ext uri="{FF2B5EF4-FFF2-40B4-BE49-F238E27FC236}">
                <a16:creationId xmlns:a16="http://schemas.microsoft.com/office/drawing/2014/main" id="{25643FC5-47FD-3C45-8A33-DEBA0A5144F3}"/>
              </a:ext>
            </a:extLst>
          </p:cNvPr>
          <p:cNvSpPr txBox="1"/>
          <p:nvPr/>
        </p:nvSpPr>
        <p:spPr>
          <a:xfrm>
            <a:off x="578223" y="1277470"/>
            <a:ext cx="3420680" cy="369332"/>
          </a:xfrm>
          <a:prstGeom prst="rect">
            <a:avLst/>
          </a:prstGeom>
          <a:noFill/>
        </p:spPr>
        <p:txBody>
          <a:bodyPr wrap="none" rtlCol="0">
            <a:spAutoFit/>
          </a:bodyPr>
          <a:lstStyle/>
          <a:p>
            <a:r>
              <a:rPr lang="en-US" dirty="0"/>
              <a:t>Please open </a:t>
            </a:r>
            <a:r>
              <a:rPr lang="en-US" dirty="0" err="1"/>
              <a:t>live_A_more_basics.R</a:t>
            </a:r>
            <a:endParaRPr lang="en-US" dirty="0"/>
          </a:p>
        </p:txBody>
      </p:sp>
      <p:pic>
        <p:nvPicPr>
          <p:cNvPr id="7" name="Picture 6">
            <a:extLst>
              <a:ext uri="{FF2B5EF4-FFF2-40B4-BE49-F238E27FC236}">
                <a16:creationId xmlns:a16="http://schemas.microsoft.com/office/drawing/2014/main" id="{71AE6164-646D-D741-993B-A2CBBED49192}"/>
              </a:ext>
            </a:extLst>
          </p:cNvPr>
          <p:cNvPicPr>
            <a:picLocks noChangeAspect="1"/>
          </p:cNvPicPr>
          <p:nvPr/>
        </p:nvPicPr>
        <p:blipFill>
          <a:blip r:embed="rId2"/>
          <a:stretch>
            <a:fillRect/>
          </a:stretch>
        </p:blipFill>
        <p:spPr>
          <a:xfrm>
            <a:off x="632011" y="1746622"/>
            <a:ext cx="3874247" cy="3874247"/>
          </a:xfrm>
          <a:prstGeom prst="rect">
            <a:avLst/>
          </a:prstGeom>
        </p:spPr>
      </p:pic>
      <p:cxnSp>
        <p:nvCxnSpPr>
          <p:cNvPr id="8" name="Straight Connector 7">
            <a:extLst>
              <a:ext uri="{FF2B5EF4-FFF2-40B4-BE49-F238E27FC236}">
                <a16:creationId xmlns:a16="http://schemas.microsoft.com/office/drawing/2014/main" id="{F2B296AA-147A-DE4B-9CF1-05C1D542862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A69EFE3-245E-7C46-BBC2-7994E6F4EA9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148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GSERM: Text Mining &amp; NLP</a:t>
            </a:r>
            <a:br>
              <a:rPr lang="en-US" dirty="0"/>
            </a:br>
            <a:r>
              <a:rPr lang="en-US" sz="3600" i="1" dirty="0"/>
              <a:t>TM Basics</a:t>
            </a:r>
          </a:p>
        </p:txBody>
      </p:sp>
      <p:sp>
        <p:nvSpPr>
          <p:cNvPr id="4" name="Date Placeholder 3"/>
          <p:cNvSpPr>
            <a:spLocks noGrp="1"/>
          </p:cNvSpPr>
          <p:nvPr>
            <p:ph type="dt" sz="half" idx="10"/>
          </p:nvPr>
        </p:nvSpPr>
        <p:spPr/>
        <p:txBody>
          <a:bodyPr/>
          <a:lstStyle/>
          <a:p>
            <a:fld id="{5738B90E-0779-4C36-915C-6F05FCD89456}" type="datetime1">
              <a:rPr lang="en-US" smtClean="0"/>
              <a:t>5/27/23</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14</a:t>
            </a:fld>
            <a:endParaRPr lang="en-US"/>
          </a:p>
        </p:txBody>
      </p:sp>
      <p:sp>
        <p:nvSpPr>
          <p:cNvPr id="6" name="Footer Placeholder 5"/>
          <p:cNvSpPr>
            <a:spLocks noGrp="1"/>
          </p:cNvSpPr>
          <p:nvPr>
            <p:ph type="ftr" sz="quarter" idx="3"/>
          </p:nvPr>
        </p:nvSpPr>
        <p:spPr/>
        <p:txBody>
          <a:bodyPr/>
          <a:lstStyle/>
          <a:p>
            <a:r>
              <a:rPr lang="en-US" dirty="0"/>
              <a:t>Kwartler</a:t>
            </a:r>
          </a:p>
        </p:txBody>
      </p:sp>
      <p:cxnSp>
        <p:nvCxnSpPr>
          <p:cNvPr id="7" name="Straight Connector 6">
            <a:extLst>
              <a:ext uri="{FF2B5EF4-FFF2-40B4-BE49-F238E27FC236}">
                <a16:creationId xmlns:a16="http://schemas.microsoft.com/office/drawing/2014/main" id="{54E1A1E5-D9C3-7442-A508-132F62BBC72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B081B0B-78F0-4B46-BFDE-7CC697B037A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772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5/27/23</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15</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1" name="Straight Connector 10">
            <a:extLst>
              <a:ext uri="{FF2B5EF4-FFF2-40B4-BE49-F238E27FC236}">
                <a16:creationId xmlns:a16="http://schemas.microsoft.com/office/drawing/2014/main" id="{3DD82163-5619-BA41-80E9-51B486E781A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0798A6-2AAC-794A-B49B-FCC13250FFE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037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5/27/23</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16</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2" name="Straight Connector 11">
            <a:extLst>
              <a:ext uri="{FF2B5EF4-FFF2-40B4-BE49-F238E27FC236}">
                <a16:creationId xmlns:a16="http://schemas.microsoft.com/office/drawing/2014/main" id="{86F9FA7C-8B04-7C4E-8091-03D7FE03FF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C3DF7C-39DF-AD4E-A0AD-644480037B7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09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a:xfrm>
            <a:off x="157655" y="207471"/>
            <a:ext cx="8515350" cy="591477"/>
          </a:xfrm>
        </p:spPr>
        <p:txBody>
          <a:bodyPr/>
          <a:lstStyle/>
          <a:p>
            <a:r>
              <a:rPr lang="en-US" sz="2800" dirty="0"/>
              <a:t>Where can NLP &amp; Text Mining be used? </a:t>
            </a:r>
            <a:br>
              <a:rPr lang="en-US" sz="2800" dirty="0"/>
            </a:br>
            <a:r>
              <a:rPr lang="en-US" sz="2800" dirty="0"/>
              <a:t>Anywhere there are documents!</a:t>
            </a:r>
          </a:p>
        </p:txBody>
      </p:sp>
      <p:sp>
        <p:nvSpPr>
          <p:cNvPr id="4" name="Slide Number Placeholder 3"/>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32351" y="1416187"/>
            <a:ext cx="6704286" cy="4482826"/>
          </a:xfrm>
          <a:prstGeom prst="rect">
            <a:avLst/>
          </a:prstGeom>
          <a:noFill/>
          <a:ln>
            <a:noFill/>
          </a:ln>
        </p:spPr>
      </p:pic>
      <p:cxnSp>
        <p:nvCxnSpPr>
          <p:cNvPr id="7" name="Straight Connector 6">
            <a:extLst>
              <a:ext uri="{FF2B5EF4-FFF2-40B4-BE49-F238E27FC236}">
                <a16:creationId xmlns:a16="http://schemas.microsoft.com/office/drawing/2014/main" id="{704BED09-B5AC-8546-88FA-1EFF8A6DAF8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19B1A8-CA13-3445-9244-FA2279C2E71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676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968DC7-1C37-A549-ABB0-F0FE5203AFDF}"/>
              </a:ext>
            </a:extLst>
          </p:cNvPr>
          <p:cNvSpPr>
            <a:spLocks noGrp="1"/>
          </p:cNvSpPr>
          <p:nvPr>
            <p:ph type="dt" sz="half" idx="10"/>
          </p:nvPr>
        </p:nvSpPr>
        <p:spPr/>
        <p:txBody>
          <a:bodyPr/>
          <a:lstStyle/>
          <a:p>
            <a:fld id="{6700A58B-DD98-43D0-B791-721480A02982}" type="datetime1">
              <a:rPr lang="en-US" smtClean="0"/>
              <a:t>5/27/23</a:t>
            </a:fld>
            <a:endParaRPr lang="en-US"/>
          </a:p>
        </p:txBody>
      </p:sp>
      <p:sp>
        <p:nvSpPr>
          <p:cNvPr id="4" name="Slide Number Placeholder 3">
            <a:extLst>
              <a:ext uri="{FF2B5EF4-FFF2-40B4-BE49-F238E27FC236}">
                <a16:creationId xmlns:a16="http://schemas.microsoft.com/office/drawing/2014/main" id="{56420EEE-620B-4C40-B0DB-D99D18A09FCA}"/>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B4C075B6-C39D-C047-A3DF-AB57143AF96F}"/>
              </a:ext>
            </a:extLst>
          </p:cNvPr>
          <p:cNvSpPr>
            <a:spLocks noGrp="1"/>
          </p:cNvSpPr>
          <p:nvPr>
            <p:ph type="ftr" sz="quarter" idx="3"/>
          </p:nvPr>
        </p:nvSpPr>
        <p:spPr/>
        <p:txBody>
          <a:bodyPr/>
          <a:lstStyle/>
          <a:p>
            <a:r>
              <a:rPr lang="en-US"/>
              <a:t>Kwartler</a:t>
            </a:r>
            <a:endParaRPr lang="en-US" dirty="0"/>
          </a:p>
        </p:txBody>
      </p:sp>
      <p:cxnSp>
        <p:nvCxnSpPr>
          <p:cNvPr id="9" name="Straight Connector 8">
            <a:extLst>
              <a:ext uri="{FF2B5EF4-FFF2-40B4-BE49-F238E27FC236}">
                <a16:creationId xmlns:a16="http://schemas.microsoft.com/office/drawing/2014/main" id="{8B8FA975-A679-3A49-89FC-CD804AA0710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FC35ECE-502B-5246-8260-761ACF6C106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1CAFCF3-7A56-A847-B71A-96662C7ED91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2351" y="1322057"/>
            <a:ext cx="6704286" cy="4482826"/>
          </a:xfrm>
          <a:prstGeom prst="rect">
            <a:avLst/>
          </a:prstGeom>
          <a:noFill/>
          <a:ln>
            <a:noFill/>
          </a:ln>
        </p:spPr>
      </p:pic>
      <p:sp>
        <p:nvSpPr>
          <p:cNvPr id="12" name="Title 2">
            <a:extLst>
              <a:ext uri="{FF2B5EF4-FFF2-40B4-BE49-F238E27FC236}">
                <a16:creationId xmlns:a16="http://schemas.microsoft.com/office/drawing/2014/main" id="{18419C86-7F85-7846-9D6A-7BD4E3B389D7}"/>
              </a:ext>
            </a:extLst>
          </p:cNvPr>
          <p:cNvSpPr>
            <a:spLocks noGrp="1"/>
          </p:cNvSpPr>
          <p:nvPr>
            <p:ph type="title"/>
          </p:nvPr>
        </p:nvSpPr>
        <p:spPr>
          <a:xfrm>
            <a:off x="157655" y="207471"/>
            <a:ext cx="8515350" cy="591477"/>
          </a:xfrm>
        </p:spPr>
        <p:txBody>
          <a:bodyPr/>
          <a:lstStyle/>
          <a:p>
            <a:r>
              <a:rPr lang="en-US" sz="2800" dirty="0"/>
              <a:t>Where do you observe NLP?  What about your research ideas?</a:t>
            </a:r>
          </a:p>
        </p:txBody>
      </p:sp>
    </p:spTree>
    <p:extLst>
      <p:ext uri="{BB962C8B-B14F-4D97-AF65-F5344CB8AC3E}">
        <p14:creationId xmlns:p14="http://schemas.microsoft.com/office/powerpoint/2010/main" val="1676697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D603-7BEE-4C80-A9FD-F9D228F5CA39}"/>
              </a:ext>
            </a:extLst>
          </p:cNvPr>
          <p:cNvSpPr>
            <a:spLocks noGrp="1"/>
          </p:cNvSpPr>
          <p:nvPr>
            <p:ph type="title"/>
          </p:nvPr>
        </p:nvSpPr>
        <p:spPr/>
        <p:txBody>
          <a:bodyPr/>
          <a:lstStyle/>
          <a:p>
            <a:r>
              <a:rPr lang="en-US" dirty="0"/>
              <a:t>TM Project Workflow </a:t>
            </a:r>
          </a:p>
        </p:txBody>
      </p:sp>
      <p:sp>
        <p:nvSpPr>
          <p:cNvPr id="4" name="Slide Number Placeholder 3">
            <a:extLst>
              <a:ext uri="{FF2B5EF4-FFF2-40B4-BE49-F238E27FC236}">
                <a16:creationId xmlns:a16="http://schemas.microsoft.com/office/drawing/2014/main" id="{35ACB0EB-EF8D-43CB-B690-C0F4DEF5AED7}"/>
              </a:ext>
            </a:extLst>
          </p:cNvPr>
          <p:cNvSpPr>
            <a:spLocks noGrp="1"/>
          </p:cNvSpPr>
          <p:nvPr>
            <p:ph type="sldNum" sz="quarter" idx="4294967295"/>
          </p:nvPr>
        </p:nvSpPr>
        <p:spPr/>
        <p:txBody>
          <a:bodyPr/>
          <a:lstStyle/>
          <a:p>
            <a:pPr algn="r"/>
            <a:fld id="{8FB4CE90-470A-43E3-A052-3E8AD880B4A5}" type="slidenum">
              <a:rPr lang="en-US" smtClean="0"/>
              <a:pPr algn="r"/>
              <a:t>19</a:t>
            </a:fld>
            <a:endParaRPr lang="en-US"/>
          </a:p>
        </p:txBody>
      </p:sp>
      <p:pic>
        <p:nvPicPr>
          <p:cNvPr id="7" name="Picture 6" descr="Chapt1 Text Mining Workflow v3.png">
            <a:extLst>
              <a:ext uri="{FF2B5EF4-FFF2-40B4-BE49-F238E27FC236}">
                <a16:creationId xmlns:a16="http://schemas.microsoft.com/office/drawing/2014/main" id="{F7EB803C-97E9-4237-9B1D-227F20485599}"/>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3786744" y="1761218"/>
            <a:ext cx="3555075" cy="4526884"/>
          </a:xfrm>
          <a:prstGeom prst="rect">
            <a:avLst/>
          </a:prstGeom>
        </p:spPr>
      </p:pic>
      <p:grpSp>
        <p:nvGrpSpPr>
          <p:cNvPr id="13" name="Group 12">
            <a:extLst>
              <a:ext uri="{FF2B5EF4-FFF2-40B4-BE49-F238E27FC236}">
                <a16:creationId xmlns:a16="http://schemas.microsoft.com/office/drawing/2014/main" id="{08CA05E2-2944-491F-A12C-B00C4C8F0CCB}"/>
              </a:ext>
            </a:extLst>
          </p:cNvPr>
          <p:cNvGrpSpPr/>
          <p:nvPr/>
        </p:nvGrpSpPr>
        <p:grpSpPr>
          <a:xfrm>
            <a:off x="566858" y="1953003"/>
            <a:ext cx="1471236" cy="3827961"/>
            <a:chOff x="6603961" y="1572853"/>
            <a:chExt cx="1321732" cy="4165856"/>
          </a:xfrm>
        </p:grpSpPr>
        <p:sp>
          <p:nvSpPr>
            <p:cNvPr id="5" name="Arrow: Down 4">
              <a:extLst>
                <a:ext uri="{FF2B5EF4-FFF2-40B4-BE49-F238E27FC236}">
                  <a16:creationId xmlns:a16="http://schemas.microsoft.com/office/drawing/2014/main" id="{15CA605D-9FA1-4CE6-8F28-CCBD69938E19}"/>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6" name="TextBox 5">
              <a:extLst>
                <a:ext uri="{FF2B5EF4-FFF2-40B4-BE49-F238E27FC236}">
                  <a16:creationId xmlns:a16="http://schemas.microsoft.com/office/drawing/2014/main" id="{DCDF833B-7B0B-4D97-8913-CA36CE6D8E9C}"/>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0" name="TextBox 9">
              <a:extLst>
                <a:ext uri="{FF2B5EF4-FFF2-40B4-BE49-F238E27FC236}">
                  <a16:creationId xmlns:a16="http://schemas.microsoft.com/office/drawing/2014/main" id="{688980AC-9A0A-412E-8BFB-D0439BF65B7C}"/>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1" name="TextBox 10">
              <a:extLst>
                <a:ext uri="{FF2B5EF4-FFF2-40B4-BE49-F238E27FC236}">
                  <a16:creationId xmlns:a16="http://schemas.microsoft.com/office/drawing/2014/main" id="{9401FBFB-83C8-436D-9990-0FB189D0C561}"/>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2" name="Isosceles Triangle 11">
            <a:extLst>
              <a:ext uri="{FF2B5EF4-FFF2-40B4-BE49-F238E27FC236}">
                <a16:creationId xmlns:a16="http://schemas.microsoft.com/office/drawing/2014/main" id="{EEE4708E-646A-4323-89F9-060D6F2B77A5}"/>
              </a:ext>
            </a:extLst>
          </p:cNvPr>
          <p:cNvSpPr/>
          <p:nvPr/>
        </p:nvSpPr>
        <p:spPr>
          <a:xfrm rot="5400000">
            <a:off x="1531281"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4" name="Date Placeholder 3">
            <a:extLst>
              <a:ext uri="{FF2B5EF4-FFF2-40B4-BE49-F238E27FC236}">
                <a16:creationId xmlns:a16="http://schemas.microsoft.com/office/drawing/2014/main" id="{29B7D72A-AA93-46A3-8DB7-9A5AC79B2251}"/>
              </a:ext>
            </a:extLst>
          </p:cNvPr>
          <p:cNvSpPr>
            <a:spLocks noGrp="1"/>
          </p:cNvSpPr>
          <p:nvPr>
            <p:ph type="dt" sz="half" idx="10"/>
          </p:nvPr>
        </p:nvSpPr>
        <p:spPr>
          <a:xfrm>
            <a:off x="628650" y="6356351"/>
            <a:ext cx="2057400" cy="365125"/>
          </a:xfrm>
        </p:spPr>
        <p:txBody>
          <a:bodyPr/>
          <a:lstStyle/>
          <a:p>
            <a:fld id="{4142EED6-FC16-45B9-B8C4-2BC5DBA88325}" type="datetime1">
              <a:rPr lang="en-US" smtClean="0"/>
              <a:t>5/27/23</a:t>
            </a:fld>
            <a:endParaRPr lang="en-US" dirty="0"/>
          </a:p>
        </p:txBody>
      </p:sp>
      <p:sp>
        <p:nvSpPr>
          <p:cNvPr id="15" name="Slide Number Placeholder 4">
            <a:extLst>
              <a:ext uri="{FF2B5EF4-FFF2-40B4-BE49-F238E27FC236}">
                <a16:creationId xmlns:a16="http://schemas.microsoft.com/office/drawing/2014/main" id="{6BDFB429-8897-407B-AB11-6825CAABD3A6}"/>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19</a:t>
            </a:fld>
            <a:endParaRPr lang="en-US"/>
          </a:p>
        </p:txBody>
      </p:sp>
      <p:sp>
        <p:nvSpPr>
          <p:cNvPr id="16" name="Footer Placeholder 5">
            <a:extLst>
              <a:ext uri="{FF2B5EF4-FFF2-40B4-BE49-F238E27FC236}">
                <a16:creationId xmlns:a16="http://schemas.microsoft.com/office/drawing/2014/main" id="{ECD3067D-8C41-47A9-84AF-E39ADABB5F9A}"/>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7" name="Straight Connector 16">
            <a:extLst>
              <a:ext uri="{FF2B5EF4-FFF2-40B4-BE49-F238E27FC236}">
                <a16:creationId xmlns:a16="http://schemas.microsoft.com/office/drawing/2014/main" id="{8EB7CC7B-874D-BC40-9E81-381DD14B242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5160F59-1038-3342-8B52-EF13AD807D2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948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464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0015" y="484632"/>
            <a:ext cx="6096762"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ttendance it's kind of a big deal | Make a Meme">
            <a:extLst>
              <a:ext uri="{FF2B5EF4-FFF2-40B4-BE49-F238E27FC236}">
                <a16:creationId xmlns:a16="http://schemas.microsoft.com/office/drawing/2014/main" id="{F6D01ED8-C95B-924C-A181-3683072416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09" r="10658" b="-1"/>
          <a:stretch/>
        </p:blipFill>
        <p:spPr bwMode="auto">
          <a:xfrm>
            <a:off x="732188" y="942538"/>
            <a:ext cx="5372416" cy="4808332"/>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186DCDA5-6B6E-204D-AFAE-970C5C435E77}"/>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defTabSz="457200">
              <a:spcAft>
                <a:spcPts val="600"/>
              </a:spcAft>
            </a:pPr>
            <a:fld id="{D753EFC8-4232-4598-94F6-94C0EBAFC469}" type="datetime1">
              <a:rPr lang="en-US" sz="1200">
                <a:solidFill>
                  <a:srgbClr val="FFFFFF"/>
                </a:solidFill>
              </a:rPr>
              <a:pPr defTabSz="457200">
                <a:spcAft>
                  <a:spcPts val="600"/>
                </a:spcAft>
              </a:pPr>
              <a:t>5/27/23</a:t>
            </a:fld>
            <a:endParaRPr lang="en-US" sz="1200">
              <a:solidFill>
                <a:srgbClr val="FFFFFF"/>
              </a:solidFill>
            </a:endParaRPr>
          </a:p>
        </p:txBody>
      </p:sp>
      <p:sp>
        <p:nvSpPr>
          <p:cNvPr id="6" name="Footer Placeholder 5">
            <a:extLst>
              <a:ext uri="{FF2B5EF4-FFF2-40B4-BE49-F238E27FC236}">
                <a16:creationId xmlns:a16="http://schemas.microsoft.com/office/drawing/2014/main" id="{A0680FF8-4D0B-FD42-BEEF-CB1F7233A567}"/>
              </a:ext>
            </a:extLst>
          </p:cNvPr>
          <p:cNvSpPr>
            <a:spLocks noGrp="1"/>
          </p:cNvSpPr>
          <p:nvPr>
            <p:ph type="ftr" sz="quarter" idx="3"/>
          </p:nvPr>
        </p:nvSpPr>
        <p:spPr>
          <a:xfrm>
            <a:off x="3028950" y="6356350"/>
            <a:ext cx="3086100" cy="365125"/>
          </a:xfrm>
        </p:spPr>
        <p:txBody>
          <a:bodyPr vert="horz" lIns="91440" tIns="45720" rIns="91440" bIns="45720" rtlCol="0" anchor="ctr">
            <a:normAutofit/>
          </a:bodyPr>
          <a:lstStyle/>
          <a:p>
            <a:pPr defTabSz="457200">
              <a:spcAft>
                <a:spcPts val="600"/>
              </a:spcAft>
            </a:pPr>
            <a:r>
              <a:rPr lang="en-US" sz="1200" kern="1200">
                <a:solidFill>
                  <a:srgbClr val="FFFFFF"/>
                </a:solidFill>
                <a:latin typeface="+mn-lt"/>
                <a:ea typeface="+mn-ea"/>
                <a:cs typeface="+mn-cs"/>
              </a:rPr>
              <a:t>Kwartler</a:t>
            </a:r>
          </a:p>
        </p:txBody>
      </p:sp>
      <p:sp>
        <p:nvSpPr>
          <p:cNvPr id="5" name="Slide Number Placeholder 4">
            <a:extLst>
              <a:ext uri="{FF2B5EF4-FFF2-40B4-BE49-F238E27FC236}">
                <a16:creationId xmlns:a16="http://schemas.microsoft.com/office/drawing/2014/main" id="{02400390-2247-8349-A167-7C129673EB5C}"/>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lgn="r" defTabSz="457200">
              <a:lnSpc>
                <a:spcPct val="190000"/>
              </a:lnSpc>
              <a:spcAft>
                <a:spcPts val="600"/>
              </a:spcAft>
            </a:pPr>
            <a:fld id="{37290FF7-652B-4475-AEAB-8B1A5D23AE09}" type="slidenum">
              <a:rPr lang="en-US" sz="1000">
                <a:solidFill>
                  <a:srgbClr val="FFFFFF"/>
                </a:solidFill>
              </a:rPr>
              <a:pPr algn="r" defTabSz="457200">
                <a:lnSpc>
                  <a:spcPct val="190000"/>
                </a:lnSpc>
                <a:spcAft>
                  <a:spcPts val="600"/>
                </a:spcAft>
              </a:pPr>
              <a:t>2</a:t>
            </a:fld>
            <a:endParaRPr lang="en-US" sz="1000">
              <a:solidFill>
                <a:srgbClr val="FFFFFF"/>
              </a:solidFill>
            </a:endParaRPr>
          </a:p>
        </p:txBody>
      </p:sp>
    </p:spTree>
    <p:extLst>
      <p:ext uri="{BB962C8B-B14F-4D97-AF65-F5344CB8AC3E}">
        <p14:creationId xmlns:p14="http://schemas.microsoft.com/office/powerpoint/2010/main" val="2263404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grpSp>
        <p:nvGrpSpPr>
          <p:cNvPr id="6" name="Group 5"/>
          <p:cNvGrpSpPr/>
          <p:nvPr/>
        </p:nvGrpSpPr>
        <p:grpSpPr>
          <a:xfrm>
            <a:off x="677115" y="1145577"/>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5342990" y="1487322"/>
            <a:ext cx="35724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1" name="Straight Connector 10">
            <a:extLst>
              <a:ext uri="{FF2B5EF4-FFF2-40B4-BE49-F238E27FC236}">
                <a16:creationId xmlns:a16="http://schemas.microsoft.com/office/drawing/2014/main" id="{37538B22-713D-3F4D-93DE-3EE47282826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6BC0725-1CFD-BD4F-87DA-8A7FE11A8C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404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Two Popular Approaches</a:t>
            </a:r>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6" name="Rectangle 5"/>
          <p:cNvSpPr/>
          <p:nvPr/>
        </p:nvSpPr>
        <p:spPr>
          <a:xfrm>
            <a:off x="270985" y="1092397"/>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175734"/>
            <a:ext cx="4029717" cy="3063241"/>
          </a:xfrm>
          <a:prstGeom prst="rect">
            <a:avLst/>
          </a:prstGeom>
          <a:noFill/>
          <a:ln>
            <a:noFill/>
          </a:ln>
        </p:spPr>
      </p:pic>
      <p:grpSp>
        <p:nvGrpSpPr>
          <p:cNvPr id="19" name="Group 18"/>
          <p:cNvGrpSpPr/>
          <p:nvPr/>
        </p:nvGrpSpPr>
        <p:grpSpPr>
          <a:xfrm>
            <a:off x="5400674" y="2043967"/>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598520"/>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593758"/>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070008"/>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3425" y="6058578"/>
            <a:ext cx="5175741" cy="282898"/>
          </a:xfrm>
          <a:prstGeom prst="rect">
            <a:avLst/>
          </a:prstGeom>
          <a:noFill/>
        </p:spPr>
        <p:txBody>
          <a:bodyPr wrap="square" rtlCol="0">
            <a:spAutoFit/>
          </a:bodyPr>
          <a:lstStyle/>
          <a:p>
            <a:r>
              <a:rPr lang="en-US" sz="1200" i="1" dirty="0">
                <a:latin typeface="+mj-lt"/>
                <a:ea typeface="Arial Unicode MS" panose="020B0604020202020204" pitchFamily="34" charset="-128"/>
                <a:cs typeface="Arial Unicode MS" panose="020B0604020202020204" pitchFamily="34" charset="-128"/>
              </a:rPr>
              <a:t>*There are other approaches usually based on DNN, that I refer to “abstractive”</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22" name="Straight Connector 21">
            <a:extLst>
              <a:ext uri="{FF2B5EF4-FFF2-40B4-BE49-F238E27FC236}">
                <a16:creationId xmlns:a16="http://schemas.microsoft.com/office/drawing/2014/main" id="{CA9BAD7C-56C7-294A-8BE9-E1B6DACB3B6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707D26C-CDF8-AB46-8581-E0C7F398944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617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5/27/23</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22</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DC6D6A58-3A20-4488-97B4-63362CB05E1F}"/>
              </a:ext>
            </a:extLst>
          </p:cNvPr>
          <p:cNvSpPr txBox="1"/>
          <p:nvPr/>
        </p:nvSpPr>
        <p:spPr>
          <a:xfrm>
            <a:off x="186064"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186064"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186064" y="1551840"/>
            <a:ext cx="4422153" cy="378969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4810632" y="1610645"/>
            <a:ext cx="1327033" cy="1493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4122" y="1532378"/>
            <a:ext cx="1240823" cy="16616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3879" y="3710183"/>
            <a:ext cx="1768884" cy="1473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2348" y="1551840"/>
            <a:ext cx="1591652" cy="159165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877ED5E-C32D-E148-8831-6F051ABD582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3B6583-FB40-294E-B9A8-A9733E0881E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806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5/27/23</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TM Challenges - </a:t>
            </a:r>
            <a:r>
              <a:rPr lang="en-US" dirty="0" err="1"/>
              <a:t>Misc</a:t>
            </a:r>
            <a:endParaRPr lang="en-US" dirty="0"/>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23</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cxnSp>
        <p:nvCxnSpPr>
          <p:cNvPr id="12" name="Straight Connector 11">
            <a:extLst>
              <a:ext uri="{FF2B5EF4-FFF2-40B4-BE49-F238E27FC236}">
                <a16:creationId xmlns:a16="http://schemas.microsoft.com/office/drawing/2014/main" id="{D3253A51-4DAE-604D-A337-E70F9DA71D7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5E47EA-B6E5-C041-A063-9EACBFE796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535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271472" y="2558751"/>
            <a:ext cx="4314825" cy="3477875"/>
          </a:xfrm>
          <a:prstGeom prst="rect">
            <a:avLst/>
          </a:prstGeom>
          <a:noFill/>
        </p:spPr>
        <p:txBody>
          <a:bodyPr wrap="square" rtlCol="0">
            <a:spAutoFit/>
          </a:bodyPr>
          <a:lstStyle/>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a:t>
            </a:r>
            <a:endParaRPr lang="en-US" sz="2000" kern="1200" dirty="0">
              <a:solidFill>
                <a:prstClr val="black"/>
              </a:solidFill>
              <a:latin typeface="+mj-lt"/>
              <a:ea typeface="Arial Unicode MS" panose="020B0604020202020204" pitchFamily="34" charset="-128"/>
              <a:cs typeface="Arial Unicode MS" panose="020B0604020202020204" pitchFamily="34" charset="-128"/>
            </a:endParaRPr>
          </a:p>
        </p:txBody>
      </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814205" y="2712517"/>
            <a:ext cx="3886200" cy="2784145"/>
            <a:chOff x="4814205" y="2712517"/>
            <a:chExt cx="3886200" cy="2784145"/>
          </a:xfrm>
        </p:grpSpPr>
        <p:grpSp>
          <p:nvGrpSpPr>
            <p:cNvPr id="13" name="Group 12"/>
            <p:cNvGrpSpPr>
              <a:grpSpLocks noChangeAspect="1"/>
            </p:cNvGrpSpPr>
            <p:nvPr/>
          </p:nvGrpSpPr>
          <p:grpSpPr>
            <a:xfrm>
              <a:off x="4814205" y="2712517"/>
              <a:ext cx="3886200" cy="2784145"/>
              <a:chOff x="506732" y="2054450"/>
              <a:chExt cx="5615939" cy="4023360"/>
            </a:xfrm>
          </p:grpSpPr>
          <p:pic>
            <p:nvPicPr>
              <p:cNvPr id="17" name="Picture 14" descr="http://ameliacottonpress.files.wordpress.com/2012/10/social-media-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2" y="2054450"/>
                <a:ext cx="5615939" cy="4023360"/>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16" descr="http://upload.wikimedia.org/wikipedia/commons/4/40/Google_pl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844" y="4816929"/>
                <a:ext cx="640080" cy="64008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4" name="Picture 8" descr="http://upload.wikimedia.org/wikipedia/en/archive/d/d9/20130604215439!Vine_app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368" y="4383902"/>
              <a:ext cx="248717" cy="247504"/>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http://asset1.cbsistatic.com/cnwk.1d/i/tim2/2013/11/25/Snapchat-noname_chillah.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60" r="18971"/>
            <a:stretch/>
          </p:blipFill>
          <p:spPr bwMode="auto">
            <a:xfrm>
              <a:off x="7622452" y="3685121"/>
              <a:ext cx="429000" cy="440491"/>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0" descr="http://www.ccs.org.za/wp-content/uploads/2012/06/weib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9440" y="2856837"/>
              <a:ext cx="422820" cy="42282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9" name="Rectangle 18"/>
          <p:cNvSpPr/>
          <p:nvPr/>
        </p:nvSpPr>
        <p:spPr>
          <a:xfrm>
            <a:off x="4828492"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Source &amp; context are important, directly impacting data integrity.  </a:t>
            </a:r>
          </a:p>
        </p:txBody>
      </p:sp>
      <p:sp>
        <p:nvSpPr>
          <p:cNvPr id="20" name="Rectangle 19"/>
          <p:cNvSpPr/>
          <p:nvPr/>
        </p:nvSpPr>
        <p:spPr>
          <a:xfrm>
            <a:off x="266018"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Common Sources</a:t>
            </a:r>
          </a:p>
        </p:txBody>
      </p:sp>
      <p:sp>
        <p:nvSpPr>
          <p:cNvPr id="21" name="Footer Placeholder 5">
            <a:extLst>
              <a:ext uri="{FF2B5EF4-FFF2-40B4-BE49-F238E27FC236}">
                <a16:creationId xmlns:a16="http://schemas.microsoft.com/office/drawing/2014/main" id="{C452A7D3-6191-4948-802F-B54F216B9BD2}"/>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22" name="Straight Connector 21">
            <a:extLst>
              <a:ext uri="{FF2B5EF4-FFF2-40B4-BE49-F238E27FC236}">
                <a16:creationId xmlns:a16="http://schemas.microsoft.com/office/drawing/2014/main" id="{81AFF96D-B4E5-CA40-9FB9-29A6724DA4A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6683D1B-4DF0-5F44-AF90-FB1C8906528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48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5/27/23</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25</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748708"/>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298961"/>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254335"/>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252007"/>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254335"/>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254335"/>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7"/>
          <a:stretch>
            <a:fillRect/>
          </a:stretch>
        </p:blipFill>
        <p:spPr>
          <a:xfrm>
            <a:off x="3158860" y="2681067"/>
            <a:ext cx="2905774" cy="593998"/>
          </a:xfrm>
          <a:prstGeom prst="rect">
            <a:avLst/>
          </a:prstGeom>
        </p:spPr>
      </p:pic>
      <p:cxnSp>
        <p:nvCxnSpPr>
          <p:cNvPr id="18" name="Straight Connector 17">
            <a:extLst>
              <a:ext uri="{FF2B5EF4-FFF2-40B4-BE49-F238E27FC236}">
                <a16:creationId xmlns:a16="http://schemas.microsoft.com/office/drawing/2014/main" id="{47E25749-8986-D74A-9A27-6F95F623020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A13D5C-9EA3-C249-BC2C-9FF6B8B46AD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89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5/27/23</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26</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CSCI -96</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50969"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Beyond generation, other factors like socio-economic, gender &amp; demographic makeup impact expression.</a:t>
            </a:r>
          </a:p>
        </p:txBody>
      </p:sp>
      <p:cxnSp>
        <p:nvCxnSpPr>
          <p:cNvPr id="14" name="Straight Connector 13">
            <a:extLst>
              <a:ext uri="{FF2B5EF4-FFF2-40B4-BE49-F238E27FC236}">
                <a16:creationId xmlns:a16="http://schemas.microsoft.com/office/drawing/2014/main" id="{D9CC6163-33AA-5E4E-B845-C1B6D67CC8F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2D9F33-A8EC-D34B-96C9-77B79399959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9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5/27/23</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27</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chemeClr val="bg1"/>
                </a:solidFill>
              </a:rPr>
              <a:t>Beyond generation, other factors like socio-economic, gender &amp; demographic makeup impact expression.</a:t>
            </a:r>
          </a:p>
        </p:txBody>
      </p:sp>
      <p:cxnSp>
        <p:nvCxnSpPr>
          <p:cNvPr id="10" name="Straight Connector 9">
            <a:extLst>
              <a:ext uri="{FF2B5EF4-FFF2-40B4-BE49-F238E27FC236}">
                <a16:creationId xmlns:a16="http://schemas.microsoft.com/office/drawing/2014/main" id="{76389640-9AAE-E746-9AD0-0B22B95CA2A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030CDE-ADF6-7C41-9213-541B7AA9B06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897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5/27/23</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28</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 </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chemeClr val="bg1"/>
                </a:solidFill>
              </a:rPr>
              <a:t>Beyond generation, other factors like socio-economic, gender &amp; demographic makeup impact expression.</a:t>
            </a:r>
          </a:p>
        </p:txBody>
      </p:sp>
      <p:cxnSp>
        <p:nvCxnSpPr>
          <p:cNvPr id="10" name="Straight Connector 9">
            <a:extLst>
              <a:ext uri="{FF2B5EF4-FFF2-40B4-BE49-F238E27FC236}">
                <a16:creationId xmlns:a16="http://schemas.microsoft.com/office/drawing/2014/main" id="{34E58B35-5B89-294F-914C-CBF27EB6263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D1E3CE9-5401-6D4B-B41F-72B94ECECC5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414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5/27/23</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29</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And we all context switch based on who we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BB32A43E-861F-2844-BA19-3749D9EC47D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DCB36A-4F6D-9041-AD3C-069F2E08CA4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55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a:xfrm>
            <a:off x="0" y="365126"/>
            <a:ext cx="9144000" cy="591477"/>
          </a:xfrm>
        </p:spPr>
        <p:txBody>
          <a:bodyPr/>
          <a:lstStyle/>
          <a:p>
            <a:r>
              <a:rPr lang="en-US" sz="3600" dirty="0">
                <a:hlinkClick r:id="rId2"/>
              </a:rPr>
              <a:t>https://www.linkedin.com/in/edwardkwartler/</a:t>
            </a:r>
            <a:endParaRPr lang="en-US" sz="3600" dirty="0"/>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pic>
        <p:nvPicPr>
          <p:cNvPr id="6" name="Picture 5">
            <a:extLst>
              <a:ext uri="{FF2B5EF4-FFF2-40B4-BE49-F238E27FC236}">
                <a16:creationId xmlns:a16="http://schemas.microsoft.com/office/drawing/2014/main" id="{EFF84193-872B-4739-9DD7-CA9224B83595}"/>
              </a:ext>
            </a:extLst>
          </p:cNvPr>
          <p:cNvPicPr>
            <a:picLocks noChangeAspect="1"/>
          </p:cNvPicPr>
          <p:nvPr/>
        </p:nvPicPr>
        <p:blipFill rotWithShape="1">
          <a:blip r:embed="rId3"/>
          <a:srcRect r="65691"/>
          <a:stretch/>
        </p:blipFill>
        <p:spPr>
          <a:xfrm>
            <a:off x="272161" y="1145386"/>
            <a:ext cx="2175203" cy="1787995"/>
          </a:xfrm>
          <a:prstGeom prst="rect">
            <a:avLst/>
          </a:prstGeom>
        </p:spPr>
      </p:pic>
      <p:pic>
        <p:nvPicPr>
          <p:cNvPr id="7" name="Picture 12" descr="Image result for notre dame logo">
            <a:extLst>
              <a:ext uri="{FF2B5EF4-FFF2-40B4-BE49-F238E27FC236}">
                <a16:creationId xmlns:a16="http://schemas.microsoft.com/office/drawing/2014/main" id="{E4951D5F-3430-43CD-92F3-1AE5C3971E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4294" y="1527927"/>
            <a:ext cx="873392" cy="78588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59D939F8-463C-42DD-872C-AD9D3A4F4DD1}"/>
              </a:ext>
            </a:extLst>
          </p:cNvPr>
          <p:cNvGrpSpPr/>
          <p:nvPr/>
        </p:nvGrpSpPr>
        <p:grpSpPr>
          <a:xfrm>
            <a:off x="3773655" y="1440751"/>
            <a:ext cx="5047616" cy="960240"/>
            <a:chOff x="2253127" y="4038014"/>
            <a:chExt cx="5752064" cy="1231228"/>
          </a:xfrm>
        </p:grpSpPr>
        <p:pic>
          <p:nvPicPr>
            <p:cNvPr id="9" name="Picture 4" descr="Image result for amazon logo">
              <a:extLst>
                <a:ext uri="{FF2B5EF4-FFF2-40B4-BE49-F238E27FC236}">
                  <a16:creationId xmlns:a16="http://schemas.microsoft.com/office/drawing/2014/main" id="{CCDCDD3B-6493-4878-8A90-CF1A11B746D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82" t="15238" r="20363" b="12385"/>
            <a:stretch/>
          </p:blipFill>
          <p:spPr bwMode="auto">
            <a:xfrm>
              <a:off x="2253127" y="4347901"/>
              <a:ext cx="1557491" cy="6114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Image result for liberty mutual logo">
              <a:extLst>
                <a:ext uri="{FF2B5EF4-FFF2-40B4-BE49-F238E27FC236}">
                  <a16:creationId xmlns:a16="http://schemas.microsoft.com/office/drawing/2014/main" id="{78A1BB64-CDF1-4621-B09A-F00FE0715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42011" y="4284405"/>
              <a:ext cx="2500559" cy="7384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Image result for datarobot logo">
              <a:extLst>
                <a:ext uri="{FF2B5EF4-FFF2-40B4-BE49-F238E27FC236}">
                  <a16:creationId xmlns:a16="http://schemas.microsoft.com/office/drawing/2014/main" id="{70278814-A792-4FD1-8ADE-F7875E4BCD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3963" y="4038014"/>
              <a:ext cx="1231228" cy="12312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4C836450-A42B-4288-89E0-A7FB3E2E9FC4}"/>
              </a:ext>
            </a:extLst>
          </p:cNvPr>
          <p:cNvGrpSpPr/>
          <p:nvPr/>
        </p:nvGrpSpPr>
        <p:grpSpPr>
          <a:xfrm>
            <a:off x="453716" y="4266358"/>
            <a:ext cx="1269732" cy="1374562"/>
            <a:chOff x="10071271" y="3743619"/>
            <a:chExt cx="1475118" cy="1711186"/>
          </a:xfrm>
        </p:grpSpPr>
        <p:pic>
          <p:nvPicPr>
            <p:cNvPr id="14" name="Picture 2" descr="Image result for harvard extension school">
              <a:extLst>
                <a:ext uri="{FF2B5EF4-FFF2-40B4-BE49-F238E27FC236}">
                  <a16:creationId xmlns:a16="http://schemas.microsoft.com/office/drawing/2014/main" id="{819BBD4B-6C25-48A1-81FA-C39D50D061C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82099" y="4851381"/>
              <a:ext cx="1464290" cy="6034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Image result for datacamp logo">
              <a:extLst>
                <a:ext uri="{FF2B5EF4-FFF2-40B4-BE49-F238E27FC236}">
                  <a16:creationId xmlns:a16="http://schemas.microsoft.com/office/drawing/2014/main" id="{D93B4197-A542-4DC1-96B3-5A89C5A04E1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71271" y="3743619"/>
              <a:ext cx="1449315" cy="77561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795A441C-A83D-4101-B919-0975C2B562B3}"/>
              </a:ext>
            </a:extLst>
          </p:cNvPr>
          <p:cNvSpPr txBox="1"/>
          <p:nvPr/>
        </p:nvSpPr>
        <p:spPr>
          <a:xfrm>
            <a:off x="1135966" y="3614169"/>
            <a:ext cx="1479892" cy="369332"/>
          </a:xfrm>
          <a:prstGeom prst="rect">
            <a:avLst/>
          </a:prstGeom>
          <a:noFill/>
        </p:spPr>
        <p:txBody>
          <a:bodyPr wrap="none" rtlCol="0">
            <a:spAutoFit/>
          </a:bodyPr>
          <a:lstStyle/>
          <a:p>
            <a:r>
              <a:rPr lang="en-US" u="sng" dirty="0"/>
              <a:t>Side Hustles</a:t>
            </a:r>
          </a:p>
        </p:txBody>
      </p:sp>
      <p:pic>
        <p:nvPicPr>
          <p:cNvPr id="21" name="Picture 2" descr="Image result for wiley and sons">
            <a:extLst>
              <a:ext uri="{FF2B5EF4-FFF2-40B4-BE49-F238E27FC236}">
                <a16:creationId xmlns:a16="http://schemas.microsoft.com/office/drawing/2014/main" id="{6480E571-80D5-442C-BE20-AF0D4C9DB1AE}"/>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318" t="34851" r="5092" b="31309"/>
          <a:stretch/>
        </p:blipFill>
        <p:spPr bwMode="auto">
          <a:xfrm>
            <a:off x="1885412" y="5146476"/>
            <a:ext cx="1498696" cy="4213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hanaco vc"/>
          <p:cNvPicPr>
            <a:picLocks noChangeAspect="1" noChangeArrowheads="1"/>
          </p:cNvPicPr>
          <p:nvPr/>
        </p:nvPicPr>
        <p:blipFill rotWithShape="1">
          <a:blip r:embed="rId11">
            <a:extLst>
              <a:ext uri="{28A0092B-C50C-407E-A947-70E740481C1C}">
                <a14:useLocalDpi xmlns:a14="http://schemas.microsoft.com/office/drawing/2010/main" val="0"/>
              </a:ext>
            </a:extLst>
          </a:blip>
          <a:srcRect t="29684" b="30876"/>
          <a:stretch/>
        </p:blipFill>
        <p:spPr bwMode="auto">
          <a:xfrm>
            <a:off x="1622233" y="4170436"/>
            <a:ext cx="2098893" cy="827797"/>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F95D6F60-03CA-124A-917F-92B15D146C0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6889FE8-56B6-1E43-B0B5-23260FCAD4C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2" name="Picture 2" descr="Hult International Business School - Wikipedia">
            <a:extLst>
              <a:ext uri="{FF2B5EF4-FFF2-40B4-BE49-F238E27FC236}">
                <a16:creationId xmlns:a16="http://schemas.microsoft.com/office/drawing/2014/main" id="{76058AC9-3CF8-DD46-B7F8-5B9C0AE7E66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44918" y="4634944"/>
            <a:ext cx="1254164" cy="14444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dvisory Committee on Data for Evidence Building | U.S. Bureau of Economic  Analysis (BEA)">
            <a:extLst>
              <a:ext uri="{FF2B5EF4-FFF2-40B4-BE49-F238E27FC236}">
                <a16:creationId xmlns:a16="http://schemas.microsoft.com/office/drawing/2014/main" id="{3EBC793B-A395-B349-9358-781D833323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67686" y="4156050"/>
            <a:ext cx="1981200" cy="61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773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Warning: Twitter Profanity</a:t>
            </a:r>
          </a:p>
        </p:txBody>
      </p:sp>
      <p:sp>
        <p:nvSpPr>
          <p:cNvPr id="10" name="Content Placeholder 2"/>
          <p:cNvSpPr txBox="1">
            <a:spLocks/>
          </p:cNvSpPr>
          <p:nvPr/>
        </p:nvSpPr>
        <p:spPr>
          <a:xfrm>
            <a:off x="228600" y="1219200"/>
            <a:ext cx="8686800" cy="4906963"/>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prstClr val="black"/>
                </a:solidFill>
                <a:latin typeface="+mj-lt"/>
                <a:cs typeface="Arial Unicode MS" panose="020B0604020202020204" pitchFamily="34" charset="-128"/>
              </a:rPr>
              <a:t>Twitter demographics skew young and as a result have profanity that appear in the examples.  “Keyboard Courage” is rampant.</a:t>
            </a:r>
          </a:p>
          <a:p>
            <a:r>
              <a:rPr lang="en-US" sz="2800" b="1" dirty="0">
                <a:solidFill>
                  <a:prstClr val="black"/>
                </a:solidFill>
                <a:latin typeface="+mj-lt"/>
                <a:cs typeface="Arial Unicode MS" panose="020B0604020202020204" pitchFamily="34" charset="-128"/>
              </a:rPr>
              <a:t>It’s the easiest place to get a lot of messy text fast, if it is offensive feel free to talk to me and I will work to get you other texts for use on your own.  No offense is intended.</a:t>
            </a:r>
          </a:p>
          <a:p>
            <a:pPr marL="0" indent="0">
              <a:buFont typeface="Arial"/>
              <a:buNone/>
            </a:pPr>
            <a:endParaRPr lang="en-US" sz="2800" dirty="0">
              <a:solidFill>
                <a:prstClr val="black"/>
              </a:solidFill>
              <a:latin typeface="+mj-lt"/>
              <a:cs typeface="Arial Unicode MS" panose="020B0604020202020204" pitchFamily="34" charset="-128"/>
            </a:endParaRPr>
          </a:p>
        </p:txBody>
      </p:sp>
      <p:grpSp>
        <p:nvGrpSpPr>
          <p:cNvPr id="13" name="Group 12"/>
          <p:cNvGrpSpPr/>
          <p:nvPr/>
        </p:nvGrpSpPr>
        <p:grpSpPr>
          <a:xfrm>
            <a:off x="2581325" y="3881549"/>
            <a:ext cx="3981350" cy="1954320"/>
            <a:chOff x="1969548" y="3881549"/>
            <a:chExt cx="3981350" cy="1954320"/>
          </a:xfrm>
        </p:grpSpPr>
        <p:pic>
          <p:nvPicPr>
            <p:cNvPr id="11" name="Picture 10"/>
            <p:cNvPicPr>
              <a:picLocks noChangeAspect="1"/>
            </p:cNvPicPr>
            <p:nvPr/>
          </p:nvPicPr>
          <p:blipFill>
            <a:blip r:embed="rId2"/>
            <a:stretch>
              <a:fillRect/>
            </a:stretch>
          </p:blipFill>
          <p:spPr>
            <a:xfrm>
              <a:off x="1969548" y="4794863"/>
              <a:ext cx="1280448" cy="1041006"/>
            </a:xfrm>
            <a:prstGeom prst="rect">
              <a:avLst/>
            </a:prstGeom>
          </p:spPr>
        </p:pic>
        <p:sp>
          <p:nvSpPr>
            <p:cNvPr id="12" name="Oval Callout 11"/>
            <p:cNvSpPr/>
            <p:nvPr/>
          </p:nvSpPr>
          <p:spPr>
            <a:xfrm>
              <a:off x="3933123" y="3881549"/>
              <a:ext cx="2017775" cy="819324"/>
            </a:xfrm>
            <a:prstGeom prst="wedgeEllipseCallout">
              <a:avLst>
                <a:gd name="adj1" fmla="val -77686"/>
                <a:gd name="adj2" fmla="val 70000"/>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Arial Unicode MS" panose="020B0604020202020204" pitchFamily="34" charset="-128"/>
                </a:rPr>
                <a:t>#%@*!!!</a:t>
              </a:r>
            </a:p>
          </p:txBody>
        </p:sp>
      </p:grpSp>
      <p:sp>
        <p:nvSpPr>
          <p:cNvPr id="7" name="Date Placeholder 1"/>
          <p:cNvSpPr>
            <a:spLocks noGrp="1"/>
          </p:cNvSpPr>
          <p:nvPr>
            <p:ph type="dt" sz="half" idx="10"/>
          </p:nvPr>
        </p:nvSpPr>
        <p:spPr>
          <a:xfrm>
            <a:off x="628650" y="6327775"/>
            <a:ext cx="2057400" cy="365125"/>
          </a:xfrm>
        </p:spPr>
        <p:txBody>
          <a:bodyPr/>
          <a:lstStyle/>
          <a:p>
            <a:fld id="{6700A58B-DD98-43D0-B791-721480A02982}" type="datetime1">
              <a:rPr lang="en-US" smtClean="0"/>
              <a:t>5/27/23</a:t>
            </a:fld>
            <a:endParaRPr lang="en-US"/>
          </a:p>
        </p:txBody>
      </p:sp>
      <p:sp>
        <p:nvSpPr>
          <p:cNvPr id="9" name="Slide Number Placeholder 3"/>
          <p:cNvSpPr>
            <a:spLocks noGrp="1"/>
          </p:cNvSpPr>
          <p:nvPr>
            <p:ph type="sldNum" sz="quarter" idx="12"/>
          </p:nvPr>
        </p:nvSpPr>
        <p:spPr>
          <a:xfrm>
            <a:off x="6457950" y="6356351"/>
            <a:ext cx="857250" cy="365125"/>
          </a:xfrm>
        </p:spPr>
        <p:txBody>
          <a:bodyPr/>
          <a:lstStyle/>
          <a:p>
            <a:r>
              <a:rPr lang="en-US" dirty="0"/>
              <a:t>14</a:t>
            </a:r>
          </a:p>
        </p:txBody>
      </p:sp>
      <p:sp>
        <p:nvSpPr>
          <p:cNvPr id="14" name="Footer Placeholder 5">
            <a:extLst>
              <a:ext uri="{FF2B5EF4-FFF2-40B4-BE49-F238E27FC236}">
                <a16:creationId xmlns:a16="http://schemas.microsoft.com/office/drawing/2014/main" id="{7CF42E13-F741-47C0-ABF2-930A6A838440}"/>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5" name="Straight Connector 14">
            <a:extLst>
              <a:ext uri="{FF2B5EF4-FFF2-40B4-BE49-F238E27FC236}">
                <a16:creationId xmlns:a16="http://schemas.microsoft.com/office/drawing/2014/main" id="{02C1B58B-81B2-974D-95EA-120208E6095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F3FA6A-DBEA-4545-9339-04325980E65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785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sz="3600" dirty="0"/>
              <a:t>Basic String Searching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22" name="Straight Connector 21">
            <a:extLst>
              <a:ext uri="{FF2B5EF4-FFF2-40B4-BE49-F238E27FC236}">
                <a16:creationId xmlns:a16="http://schemas.microsoft.com/office/drawing/2014/main" id="{1C0141A8-EDED-514E-9805-3DF6EE6F8B2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9490AF9-5A31-9E4D-A02D-E16E2C0D360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90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a:xfrm>
            <a:off x="147918" y="318234"/>
            <a:ext cx="8367432" cy="591477"/>
          </a:xfrm>
        </p:spPr>
        <p:txBody>
          <a:bodyPr/>
          <a:lstStyle/>
          <a:p>
            <a:r>
              <a:rPr lang="en-US" dirty="0"/>
              <a:t>Coffee!! </a:t>
            </a:r>
            <a:r>
              <a:rPr lang="en-US" b="1" dirty="0"/>
              <a:t>Open </a:t>
            </a:r>
            <a:r>
              <a:rPr lang="en-US" dirty="0"/>
              <a:t>﻿ ﻿live_B__</a:t>
            </a:r>
            <a:r>
              <a:rPr lang="en-US" dirty="0" err="1"/>
              <a:t>dealing_w_Strings.R</a:t>
            </a:r>
            <a:br>
              <a:rPr lang="en-US" dirty="0"/>
            </a:b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32</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9" name="Rectangle 8">
            <a:extLst>
              <a:ext uri="{FF2B5EF4-FFF2-40B4-BE49-F238E27FC236}">
                <a16:creationId xmlns:a16="http://schemas.microsoft.com/office/drawing/2014/main" id="{CE6549BB-6AF5-468A-8D72-A45EED7452EF}"/>
              </a:ext>
            </a:extLst>
          </p:cNvPr>
          <p:cNvSpPr/>
          <p:nvPr/>
        </p:nvSpPr>
        <p:spPr>
          <a:xfrm>
            <a:off x="228600" y="1193632"/>
            <a:ext cx="8686800" cy="4617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Learning Outcome: Start working with strings and related functions.</a:t>
            </a:r>
          </a:p>
        </p:txBody>
      </p:sp>
      <p:pic>
        <p:nvPicPr>
          <p:cNvPr id="1026" name="Picture 2" descr="Image result for coffe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9229" y="1810351"/>
            <a:ext cx="3265542" cy="326554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537478AD-4358-0046-9BAD-9BFEDF6713F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58F5B59-0855-594F-A633-EB432660FA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151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What about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33</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pic>
        <p:nvPicPr>
          <p:cNvPr id="2050" name="Picture 2" descr="Image result for misspelling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31" y="1261241"/>
            <a:ext cx="3570500" cy="44774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776952" y="2522483"/>
            <a:ext cx="3334503" cy="1569660"/>
          </a:xfrm>
          <a:prstGeom prst="rect">
            <a:avLst/>
          </a:prstGeom>
          <a:noFill/>
        </p:spPr>
        <p:txBody>
          <a:bodyPr wrap="none" rtlCol="0">
            <a:spAutoFit/>
          </a:bodyPr>
          <a:lstStyle/>
          <a:p>
            <a:pPr marL="285750" indent="-285750">
              <a:buFont typeface="Arial" panose="020B0604020202020204" pitchFamily="34" charset="0"/>
              <a:buChar char="•"/>
            </a:pPr>
            <a:r>
              <a:rPr lang="en-US" sz="3200" dirty="0"/>
              <a:t>Prevalent</a:t>
            </a:r>
          </a:p>
          <a:p>
            <a:pPr marL="285750" indent="-285750">
              <a:buFont typeface="Arial" panose="020B0604020202020204" pitchFamily="34" charset="0"/>
              <a:buChar char="•"/>
            </a:pPr>
            <a:r>
              <a:rPr lang="en-US" sz="3200" dirty="0"/>
              <a:t>Painful to correct</a:t>
            </a:r>
          </a:p>
          <a:p>
            <a:pPr marL="285750" indent="-285750">
              <a:buFont typeface="Arial" panose="020B0604020202020204" pitchFamily="34" charset="0"/>
              <a:buChar char="•"/>
            </a:pPr>
            <a:r>
              <a:rPr lang="en-US" sz="3200" dirty="0"/>
              <a:t>Channel specific</a:t>
            </a:r>
          </a:p>
        </p:txBody>
      </p:sp>
      <p:cxnSp>
        <p:nvCxnSpPr>
          <p:cNvPr id="8" name="Straight Connector 7">
            <a:extLst>
              <a:ext uri="{FF2B5EF4-FFF2-40B4-BE49-F238E27FC236}">
                <a16:creationId xmlns:a16="http://schemas.microsoft.com/office/drawing/2014/main" id="{D1BF3DB6-135B-1F46-A1B4-9C7CB077E1A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A18A42-EF63-3C4E-8107-2BF59ABC914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272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4145687"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a:t>
            </a:r>
            <a:r>
              <a:rPr lang="en-US" dirty="0" err="1">
                <a:latin typeface="Consolas" panose="020B0609020204030204" pitchFamily="49" charset="0"/>
                <a:cs typeface="Consolas" panose="020B0609020204030204" pitchFamily="49" charset="0"/>
              </a:rPr>
              <a:t>qdap</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check_spelling</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check_spelling_interactive</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4855780" y="2002221"/>
            <a:ext cx="2320572" cy="369332"/>
          </a:xfrm>
          <a:prstGeom prst="rect">
            <a:avLst/>
          </a:prstGeom>
          <a:solidFill>
            <a:srgbClr val="FFC000"/>
          </a:solidFill>
        </p:spPr>
        <p:txBody>
          <a:bodyPr wrap="none" rtlCol="0">
            <a:spAutoFit/>
          </a:bodyPr>
          <a:lstStyle/>
          <a:p>
            <a:r>
              <a:rPr lang="en-US" dirty="0"/>
              <a:t>Crashes </a:t>
            </a:r>
            <a:r>
              <a:rPr lang="en-US" dirty="0" err="1"/>
              <a:t>Rstudio.cloud</a:t>
            </a:r>
            <a:r>
              <a:rPr lang="en-US" dirty="0"/>
              <a:t>!</a:t>
            </a:r>
          </a:p>
        </p:txBody>
      </p:sp>
      <p:sp>
        <p:nvSpPr>
          <p:cNvPr id="9" name="TextBox 8"/>
          <p:cNvSpPr txBox="1"/>
          <p:nvPr/>
        </p:nvSpPr>
        <p:spPr>
          <a:xfrm>
            <a:off x="236484" y="3499945"/>
            <a:ext cx="6769434" cy="2862322"/>
          </a:xfrm>
          <a:prstGeom prst="rect">
            <a:avLst/>
          </a:prstGeom>
          <a:noFill/>
        </p:spPr>
        <p:txBody>
          <a:bodyPr wrap="square" rtlCol="0">
            <a:spAutoFit/>
          </a:bodyPr>
          <a:lstStyle/>
          <a:p>
            <a:pPr marL="342900" indent="-342900">
              <a:buFont typeface="+mj-lt"/>
              <a:buAutoNum type="arabicPeriod"/>
            </a:pPr>
            <a:r>
              <a:rPr lang="en-US" dirty="0"/>
              <a:t>Separate the words from a string into individual terms.</a:t>
            </a:r>
          </a:p>
          <a:p>
            <a:pPr marL="342900" indent="-342900">
              <a:buFont typeface="+mj-lt"/>
              <a:buAutoNum type="arabicPeriod"/>
            </a:pPr>
            <a:endParaRPr lang="en-US" dirty="0"/>
          </a:p>
          <a:p>
            <a:pPr marL="342900" indent="-342900">
              <a:buFont typeface="+mj-lt"/>
              <a:buAutoNum type="arabicPeriod"/>
            </a:pPr>
            <a:r>
              <a:rPr lang="en-US" dirty="0"/>
              <a:t>Look those words up in a dictionary to find words not recognized/found (considered possibly misspelled).</a:t>
            </a:r>
          </a:p>
          <a:p>
            <a:pPr marL="342900" indent="-342900">
              <a:buFont typeface="+mj-lt"/>
              <a:buAutoNum type="arabicPeriod"/>
            </a:pPr>
            <a:endParaRPr lang="en-US" dirty="0"/>
          </a:p>
          <a:p>
            <a:pPr marL="342900" indent="-342900">
              <a:buFont typeface="+mj-lt"/>
              <a:buAutoNum type="arabicPeriod"/>
            </a:pPr>
            <a:r>
              <a:rPr lang="en-US" dirty="0"/>
              <a:t>These misses (possible misspellings) will be what is looked up for suggested replacements and top “n” terms returns. It uses “string distance” the number of characters needed to change the unknown into the known word in the dictionary.</a:t>
            </a:r>
          </a:p>
          <a:p>
            <a:endParaRPr lang="en-US" dirty="0"/>
          </a:p>
        </p:txBody>
      </p:sp>
      <p:cxnSp>
        <p:nvCxnSpPr>
          <p:cNvPr id="10" name="Straight Connector 9">
            <a:extLst>
              <a:ext uri="{FF2B5EF4-FFF2-40B4-BE49-F238E27FC236}">
                <a16:creationId xmlns:a16="http://schemas.microsoft.com/office/drawing/2014/main" id="{596EA9A9-9099-D14B-8ECE-AD7A1CA7464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C84C0C8-65B2-5E46-A2B6-B82A941EFAD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319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5883342" cy="1200329"/>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a:t>
            </a:r>
            <a:r>
              <a:rPr lang="en-US" dirty="0" err="1">
                <a:latin typeface="Consolas" panose="020B0609020204030204" pitchFamily="49" charset="0"/>
                <a:cs typeface="Consolas" panose="020B0609020204030204" pitchFamily="49" charset="0"/>
              </a:rPr>
              <a:t>hunspell</a:t>
            </a:r>
            <a:r>
              <a:rPr lang="en-US" dirty="0">
                <a:latin typeface="Consolas" panose="020B0609020204030204" pitchFamily="49" charset="0"/>
                <a:cs typeface="Consolas" panose="020B0609020204030204" pitchFamily="49" charset="0"/>
              </a:rPr>
              <a:t>) #https://hunspell.github.io</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hunspell_check</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hunspell_suggest</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hunspell_analyze</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6471151" y="1923393"/>
            <a:ext cx="1517723" cy="369332"/>
          </a:xfrm>
          <a:prstGeom prst="rect">
            <a:avLst/>
          </a:prstGeom>
          <a:solidFill>
            <a:srgbClr val="FFC000"/>
          </a:solidFill>
        </p:spPr>
        <p:txBody>
          <a:bodyPr wrap="none" rtlCol="0">
            <a:spAutoFit/>
          </a:bodyPr>
          <a:lstStyle/>
          <a:p>
            <a:r>
              <a:rPr lang="en-US" dirty="0"/>
              <a:t>Clunky to use!</a:t>
            </a:r>
          </a:p>
        </p:txBody>
      </p:sp>
      <p:sp>
        <p:nvSpPr>
          <p:cNvPr id="11" name="TextBox 10"/>
          <p:cNvSpPr txBox="1"/>
          <p:nvPr/>
        </p:nvSpPr>
        <p:spPr>
          <a:xfrm>
            <a:off x="236484" y="3499945"/>
            <a:ext cx="8623738" cy="1754326"/>
          </a:xfrm>
          <a:prstGeom prst="rect">
            <a:avLst/>
          </a:prstGeom>
          <a:noFill/>
        </p:spPr>
        <p:txBody>
          <a:bodyPr wrap="square" rtlCol="0">
            <a:spAutoFit/>
          </a:bodyPr>
          <a:lstStyle/>
          <a:p>
            <a:pPr marL="342900" indent="-342900">
              <a:buFont typeface="+mj-lt"/>
              <a:buAutoNum type="arabicPeriod"/>
            </a:pPr>
            <a:r>
              <a:rPr lang="en-US" dirty="0"/>
              <a:t>Check the terms (doesn’t always catch the terms as well as </a:t>
            </a:r>
            <a:r>
              <a:rPr lang="en-US" dirty="0" err="1"/>
              <a:t>qdap</a:t>
            </a:r>
            <a:r>
              <a:rPr lang="en-US" dirty="0"/>
              <a:t> in my </a:t>
            </a:r>
            <a:r>
              <a:rPr lang="en-US" dirty="0" err="1"/>
              <a:t>exp</a:t>
            </a:r>
            <a:r>
              <a:rPr lang="en-US" dirty="0"/>
              <a:t>)</a:t>
            </a:r>
          </a:p>
          <a:p>
            <a:pPr marL="342900" indent="-342900">
              <a:buFont typeface="+mj-lt"/>
              <a:buAutoNum type="arabicPeriod"/>
            </a:pPr>
            <a:endParaRPr lang="en-US" dirty="0"/>
          </a:p>
          <a:p>
            <a:pPr marL="342900" indent="-342900">
              <a:buFont typeface="+mj-lt"/>
              <a:buAutoNum type="arabicPeriod"/>
            </a:pPr>
            <a:r>
              <a:rPr lang="en-US" dirty="0"/>
              <a:t>Identify the suggestions</a:t>
            </a:r>
          </a:p>
          <a:p>
            <a:pPr marL="342900" indent="-342900">
              <a:buFont typeface="+mj-lt"/>
              <a:buAutoNum type="arabicPeriod"/>
            </a:pPr>
            <a:endParaRPr lang="en-US" dirty="0"/>
          </a:p>
          <a:p>
            <a:pPr marL="342900" indent="-342900">
              <a:buFont typeface="+mj-lt"/>
              <a:buAutoNum type="arabicPeriod"/>
            </a:pPr>
            <a:r>
              <a:rPr lang="en-US" dirty="0"/>
              <a:t>No way to get suggestions easily corrected and inserted!</a:t>
            </a:r>
          </a:p>
          <a:p>
            <a:endParaRPr lang="en-US" dirty="0"/>
          </a:p>
        </p:txBody>
      </p:sp>
      <p:sp>
        <p:nvSpPr>
          <p:cNvPr id="12" name="Rectangle 11">
            <a:extLst>
              <a:ext uri="{FF2B5EF4-FFF2-40B4-BE49-F238E27FC236}">
                <a16:creationId xmlns:a16="http://schemas.microsoft.com/office/drawing/2014/main" id="{CE6549BB-6AF5-468A-8D72-A45EED7452EF}"/>
              </a:ext>
            </a:extLst>
          </p:cNvPr>
          <p:cNvSpPr/>
          <p:nvPr/>
        </p:nvSpPr>
        <p:spPr>
          <a:xfrm>
            <a:off x="228600" y="5313693"/>
            <a:ext cx="8686800" cy="7065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Same spelling engine used for Chrome/Firefox etc.</a:t>
            </a:r>
          </a:p>
        </p:txBody>
      </p:sp>
      <p:cxnSp>
        <p:nvCxnSpPr>
          <p:cNvPr id="10" name="Straight Connector 9">
            <a:extLst>
              <a:ext uri="{FF2B5EF4-FFF2-40B4-BE49-F238E27FC236}">
                <a16:creationId xmlns:a16="http://schemas.microsoft.com/office/drawing/2014/main" id="{174C34CD-B5FB-1445-9557-03515CA0D2D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4CF92F-1761-7C44-9238-07CC444AB68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038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2879314" cy="646331"/>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Library(spelling) </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spell_check_text</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5125326" y="1792441"/>
            <a:ext cx="2753280" cy="923330"/>
          </a:xfrm>
          <a:prstGeom prst="rect">
            <a:avLst/>
          </a:prstGeom>
          <a:solidFill>
            <a:srgbClr val="FFC000"/>
          </a:solidFill>
        </p:spPr>
        <p:txBody>
          <a:bodyPr wrap="square" rtlCol="0">
            <a:spAutoFit/>
          </a:bodyPr>
          <a:lstStyle/>
          <a:p>
            <a:r>
              <a:rPr lang="en-US" dirty="0"/>
              <a:t>We will use in this course but </a:t>
            </a:r>
            <a:r>
              <a:rPr lang="en-US" dirty="0" err="1"/>
              <a:t>pg</a:t>
            </a:r>
            <a:r>
              <a:rPr lang="en-US" dirty="0"/>
              <a:t> 45 of the book has the </a:t>
            </a:r>
            <a:r>
              <a:rPr lang="en-US" dirty="0" err="1"/>
              <a:t>qdap</a:t>
            </a:r>
            <a:r>
              <a:rPr lang="en-US" dirty="0"/>
              <a:t> option</a:t>
            </a:r>
          </a:p>
        </p:txBody>
      </p:sp>
      <p:sp>
        <p:nvSpPr>
          <p:cNvPr id="11" name="TextBox 10"/>
          <p:cNvSpPr txBox="1"/>
          <p:nvPr/>
        </p:nvSpPr>
        <p:spPr>
          <a:xfrm>
            <a:off x="268015" y="3121573"/>
            <a:ext cx="8623738" cy="2031325"/>
          </a:xfrm>
          <a:prstGeom prst="rect">
            <a:avLst/>
          </a:prstGeom>
          <a:noFill/>
        </p:spPr>
        <p:txBody>
          <a:bodyPr wrap="square" rtlCol="0">
            <a:spAutoFit/>
          </a:bodyPr>
          <a:lstStyle/>
          <a:p>
            <a:pPr marL="342900" indent="-342900">
              <a:buFont typeface="+mj-lt"/>
              <a:buAutoNum type="arabicPeriod"/>
            </a:pPr>
            <a:r>
              <a:rPr lang="en-US" dirty="0"/>
              <a:t>Check the terms</a:t>
            </a:r>
          </a:p>
          <a:p>
            <a:pPr marL="342900" indent="-342900">
              <a:buFont typeface="+mj-lt"/>
              <a:buAutoNum type="arabicPeriod"/>
            </a:pPr>
            <a:endParaRPr lang="en-US" dirty="0"/>
          </a:p>
          <a:p>
            <a:pPr marL="342900" indent="-342900">
              <a:buFont typeface="+mj-lt"/>
              <a:buAutoNum type="arabicPeriod"/>
            </a:pPr>
            <a:r>
              <a:rPr lang="en-US" dirty="0"/>
              <a:t>Identify the suggestions</a:t>
            </a:r>
          </a:p>
          <a:p>
            <a:pPr marL="342900" indent="-342900">
              <a:buFont typeface="+mj-lt"/>
              <a:buAutoNum type="arabicPeriod"/>
            </a:pPr>
            <a:endParaRPr lang="en-US" dirty="0"/>
          </a:p>
          <a:p>
            <a:pPr marL="342900" indent="-342900">
              <a:buFont typeface="+mj-lt"/>
              <a:buAutoNum type="arabicPeriod"/>
            </a:pPr>
            <a:r>
              <a:rPr lang="en-US" dirty="0"/>
              <a:t>Organize the suggestions into a lexicon </a:t>
            </a:r>
          </a:p>
          <a:p>
            <a:pPr marL="342900" indent="-342900">
              <a:buFont typeface="+mj-lt"/>
              <a:buAutoNum type="arabicPeriod"/>
            </a:pPr>
            <a:endParaRPr lang="en-US" dirty="0"/>
          </a:p>
          <a:p>
            <a:pPr marL="342900" indent="-342900">
              <a:buFont typeface="+mj-lt"/>
              <a:buAutoNum type="arabicPeriod"/>
            </a:pPr>
            <a:r>
              <a:rPr lang="en-US" dirty="0"/>
              <a:t>Use a global substitution (</a:t>
            </a:r>
            <a:r>
              <a:rPr lang="en-US" dirty="0" err="1"/>
              <a:t>gsub</a:t>
            </a:r>
            <a:r>
              <a:rPr lang="en-US" dirty="0"/>
              <a:t>) to correct identified misspellings</a:t>
            </a:r>
          </a:p>
        </p:txBody>
      </p:sp>
      <p:sp>
        <p:nvSpPr>
          <p:cNvPr id="12" name="Rectangle 11">
            <a:extLst>
              <a:ext uri="{FF2B5EF4-FFF2-40B4-BE49-F238E27FC236}">
                <a16:creationId xmlns:a16="http://schemas.microsoft.com/office/drawing/2014/main" id="{CE6549BB-6AF5-468A-8D72-A45EED7452EF}"/>
              </a:ext>
            </a:extLst>
          </p:cNvPr>
          <p:cNvSpPr/>
          <p:nvPr/>
        </p:nvSpPr>
        <p:spPr>
          <a:xfrm>
            <a:off x="228600" y="5455587"/>
            <a:ext cx="8686800" cy="472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Still uses the benefit of </a:t>
            </a:r>
            <a:r>
              <a:rPr lang="en-US" dirty="0" err="1">
                <a:solidFill>
                  <a:schemeClr val="bg1"/>
                </a:solidFill>
              </a:rPr>
              <a:t>hunspell</a:t>
            </a:r>
            <a:r>
              <a:rPr lang="en-US" dirty="0">
                <a:solidFill>
                  <a:schemeClr val="bg1"/>
                </a:solidFill>
              </a:rPr>
              <a:t> but is easier to interact with.  </a:t>
            </a:r>
          </a:p>
        </p:txBody>
      </p:sp>
      <p:cxnSp>
        <p:nvCxnSpPr>
          <p:cNvPr id="10" name="Straight Connector 9">
            <a:extLst>
              <a:ext uri="{FF2B5EF4-FFF2-40B4-BE49-F238E27FC236}">
                <a16:creationId xmlns:a16="http://schemas.microsoft.com/office/drawing/2014/main" id="{1E1D199A-FC2C-014D-961F-D31B0E03CD8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A832B3-A5A1-694E-A5A4-7A7B7724832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354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a:xfrm>
            <a:off x="0" y="318234"/>
            <a:ext cx="8515350" cy="591477"/>
          </a:xfrm>
        </p:spPr>
        <p:txBody>
          <a:bodyPr/>
          <a:lstStyle/>
          <a:p>
            <a:r>
              <a:rPr lang="en-US" sz="2800" dirty="0"/>
              <a:t>Too much coffee!</a:t>
            </a:r>
            <a:r>
              <a:rPr lang="en-US" sz="2800" b="1" dirty="0"/>
              <a:t> Open </a:t>
            </a:r>
            <a:r>
              <a:rPr lang="en-US" sz="2800" dirty="0"/>
              <a:t>﻿live_C__</a:t>
            </a:r>
            <a:r>
              <a:rPr lang="en-US" sz="2800" dirty="0" err="1"/>
              <a:t>spellCheck_examples.R</a:t>
            </a:r>
            <a:br>
              <a:rPr lang="en-US" sz="2800" dirty="0"/>
            </a:br>
            <a:endParaRPr lang="en-US" sz="2800" dirty="0"/>
          </a:p>
        </p:txBody>
      </p:sp>
      <p:sp>
        <p:nvSpPr>
          <p:cNvPr id="4" name="Slide Number Placeholder 3"/>
          <p:cNvSpPr>
            <a:spLocks noGrp="1"/>
          </p:cNvSpPr>
          <p:nvPr>
            <p:ph type="sldNum" sz="quarter" idx="12"/>
          </p:nvPr>
        </p:nvSpPr>
        <p:spPr/>
        <p:txBody>
          <a:bodyPr/>
          <a:lstStyle/>
          <a:p>
            <a:fld id="{37290FF7-652B-4475-AEAB-8B1A5D23AE09}" type="slidenum">
              <a:rPr lang="en-US" smtClean="0"/>
              <a:t>37</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9" name="Rectangle 8">
            <a:extLst>
              <a:ext uri="{FF2B5EF4-FFF2-40B4-BE49-F238E27FC236}">
                <a16:creationId xmlns:a16="http://schemas.microsoft.com/office/drawing/2014/main" id="{CE6549BB-6AF5-468A-8D72-A45EED7452EF}"/>
              </a:ext>
            </a:extLst>
          </p:cNvPr>
          <p:cNvSpPr/>
          <p:nvPr/>
        </p:nvSpPr>
        <p:spPr>
          <a:xfrm>
            <a:off x="228600" y="1193632"/>
            <a:ext cx="8686800" cy="4617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Learning Outcome: Identify and correct misspelled words in a text vector.</a:t>
            </a:r>
          </a:p>
        </p:txBody>
      </p:sp>
      <p:pic>
        <p:nvPicPr>
          <p:cNvPr id="5122" name="Picture 2" descr="Image result for too much coffe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6278" y="1725097"/>
            <a:ext cx="2131444" cy="353393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E27EE9E3-0DA6-7D46-9D6B-C8A5EBC2646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1BA0E9-D4C1-2B41-9C2A-AF768E5CB01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135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a:xfrm>
            <a:off x="0" y="318234"/>
            <a:ext cx="8515350" cy="591477"/>
          </a:xfrm>
        </p:spPr>
        <p:txBody>
          <a:bodyPr/>
          <a:lstStyle/>
          <a:p>
            <a:r>
              <a:rPr lang="en-US" sz="2800" dirty="0"/>
              <a:t>How about some additional strings?  Yippee!!</a:t>
            </a:r>
          </a:p>
        </p:txBody>
      </p:sp>
      <p:sp>
        <p:nvSpPr>
          <p:cNvPr id="4" name="Slide Number Placeholder 3"/>
          <p:cNvSpPr>
            <a:spLocks noGrp="1"/>
          </p:cNvSpPr>
          <p:nvPr>
            <p:ph type="sldNum" sz="quarter" idx="12"/>
          </p:nvPr>
        </p:nvSpPr>
        <p:spPr/>
        <p:txBody>
          <a:bodyPr/>
          <a:lstStyle/>
          <a:p>
            <a:fld id="{37290FF7-652B-4475-AEAB-8B1A5D23AE09}" type="slidenum">
              <a:rPr lang="en-US" smtClean="0"/>
              <a:t>38</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0" name="Straight Connector 9">
            <a:extLst>
              <a:ext uri="{FF2B5EF4-FFF2-40B4-BE49-F238E27FC236}">
                <a16:creationId xmlns:a16="http://schemas.microsoft.com/office/drawing/2014/main" id="{E27EE9E3-0DA6-7D46-9D6B-C8A5EBC2646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1BA0E9-D4C1-2B41-9C2A-AF768E5CB01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CFF571F-07A2-F544-B376-7CE08D7387A8}"/>
              </a:ext>
            </a:extLst>
          </p:cNvPr>
          <p:cNvSpPr txBox="1"/>
          <p:nvPr/>
        </p:nvSpPr>
        <p:spPr>
          <a:xfrm>
            <a:off x="296884" y="1603169"/>
            <a:ext cx="3569888" cy="369332"/>
          </a:xfrm>
          <a:prstGeom prst="rect">
            <a:avLst/>
          </a:prstGeom>
          <a:noFill/>
        </p:spPr>
        <p:txBody>
          <a:bodyPr wrap="none" rtlCol="0">
            <a:spAutoFit/>
          </a:bodyPr>
          <a:lstStyle/>
          <a:p>
            <a:r>
              <a:rPr lang="en-US" dirty="0" err="1"/>
              <a:t>live_D_more_string_manipulation.R</a:t>
            </a:r>
            <a:endParaRPr lang="en-US" dirty="0"/>
          </a:p>
        </p:txBody>
      </p:sp>
      <p:pic>
        <p:nvPicPr>
          <p:cNvPr id="6" name="Picture 5">
            <a:extLst>
              <a:ext uri="{FF2B5EF4-FFF2-40B4-BE49-F238E27FC236}">
                <a16:creationId xmlns:a16="http://schemas.microsoft.com/office/drawing/2014/main" id="{E69103CE-72B5-3248-B704-E3AD01645FF2}"/>
              </a:ext>
            </a:extLst>
          </p:cNvPr>
          <p:cNvPicPr>
            <a:picLocks noChangeAspect="1"/>
          </p:cNvPicPr>
          <p:nvPr/>
        </p:nvPicPr>
        <p:blipFill>
          <a:blip r:embed="rId2"/>
          <a:stretch>
            <a:fillRect/>
          </a:stretch>
        </p:blipFill>
        <p:spPr>
          <a:xfrm>
            <a:off x="862149" y="2635249"/>
            <a:ext cx="4979851" cy="3112407"/>
          </a:xfrm>
          <a:prstGeom prst="rect">
            <a:avLst/>
          </a:prstGeom>
        </p:spPr>
      </p:pic>
    </p:spTree>
    <p:extLst>
      <p:ext uri="{BB962C8B-B14F-4D97-AF65-F5344CB8AC3E}">
        <p14:creationId xmlns:p14="http://schemas.microsoft.com/office/powerpoint/2010/main" val="736318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39</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9" name="Straight Connector 8">
            <a:extLst>
              <a:ext uri="{FF2B5EF4-FFF2-40B4-BE49-F238E27FC236}">
                <a16:creationId xmlns:a16="http://schemas.microsoft.com/office/drawing/2014/main" id="{280AF753-6A2F-0B4F-98DD-526E39EBEF7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4A7AF44-8B20-7B47-8123-3E71C834AC2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873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F51139-A6BB-7441-A87E-0972800B83C2}"/>
              </a:ext>
            </a:extLst>
          </p:cNvPr>
          <p:cNvSpPr>
            <a:spLocks noGrp="1"/>
          </p:cNvSpPr>
          <p:nvPr>
            <p:ph type="dt" sz="half" idx="10"/>
          </p:nvPr>
        </p:nvSpPr>
        <p:spPr/>
        <p:txBody>
          <a:bodyPr/>
          <a:lstStyle/>
          <a:p>
            <a:fld id="{6700A58B-DD98-43D0-B791-721480A02982}" type="datetime1">
              <a:rPr lang="en-US" smtClean="0"/>
              <a:t>5/27/23</a:t>
            </a:fld>
            <a:endParaRPr lang="en-US"/>
          </a:p>
        </p:txBody>
      </p:sp>
      <p:sp>
        <p:nvSpPr>
          <p:cNvPr id="3" name="Title 2">
            <a:extLst>
              <a:ext uri="{FF2B5EF4-FFF2-40B4-BE49-F238E27FC236}">
                <a16:creationId xmlns:a16="http://schemas.microsoft.com/office/drawing/2014/main" id="{348E7CEB-D988-9F4C-AD97-63C5B5BBE183}"/>
              </a:ext>
            </a:extLst>
          </p:cNvPr>
          <p:cNvSpPr>
            <a:spLocks noGrp="1"/>
          </p:cNvSpPr>
          <p:nvPr>
            <p:ph type="title"/>
          </p:nvPr>
        </p:nvSpPr>
        <p:spPr/>
        <p:txBody>
          <a:bodyPr/>
          <a:lstStyle/>
          <a:p>
            <a:r>
              <a:rPr lang="en-US" dirty="0"/>
              <a:t>Introductions…</a:t>
            </a:r>
          </a:p>
        </p:txBody>
      </p:sp>
      <p:sp>
        <p:nvSpPr>
          <p:cNvPr id="4" name="Slide Number Placeholder 3">
            <a:extLst>
              <a:ext uri="{FF2B5EF4-FFF2-40B4-BE49-F238E27FC236}">
                <a16:creationId xmlns:a16="http://schemas.microsoft.com/office/drawing/2014/main" id="{A4B822B3-21DC-C344-82E3-B52E3884841A}"/>
              </a:ext>
            </a:extLst>
          </p:cNvPr>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a:extLst>
              <a:ext uri="{FF2B5EF4-FFF2-40B4-BE49-F238E27FC236}">
                <a16:creationId xmlns:a16="http://schemas.microsoft.com/office/drawing/2014/main" id="{3F271DBD-90CD-D347-B580-C0741CCAF08D}"/>
              </a:ext>
            </a:extLst>
          </p:cNvPr>
          <p:cNvSpPr>
            <a:spLocks noGrp="1"/>
          </p:cNvSpPr>
          <p:nvPr>
            <p:ph type="ftr" sz="quarter" idx="3"/>
          </p:nvPr>
        </p:nvSpPr>
        <p:spPr/>
        <p:txBody>
          <a:bodyPr/>
          <a:lstStyle/>
          <a:p>
            <a:r>
              <a:rPr lang="en-US"/>
              <a:t>Kwartler</a:t>
            </a:r>
            <a:endParaRPr lang="en-US" dirty="0"/>
          </a:p>
        </p:txBody>
      </p:sp>
      <p:sp>
        <p:nvSpPr>
          <p:cNvPr id="6" name="TextBox 5">
            <a:extLst>
              <a:ext uri="{FF2B5EF4-FFF2-40B4-BE49-F238E27FC236}">
                <a16:creationId xmlns:a16="http://schemas.microsoft.com/office/drawing/2014/main" id="{381A3DCA-2F1C-834F-9075-976A8E3093CD}"/>
              </a:ext>
            </a:extLst>
          </p:cNvPr>
          <p:cNvSpPr txBox="1"/>
          <p:nvPr/>
        </p:nvSpPr>
        <p:spPr>
          <a:xfrm>
            <a:off x="874059" y="1828800"/>
            <a:ext cx="5904950" cy="2246769"/>
          </a:xfrm>
          <a:prstGeom prst="rect">
            <a:avLst/>
          </a:prstGeom>
          <a:noFill/>
        </p:spPr>
        <p:txBody>
          <a:bodyPr wrap="none" rtlCol="0">
            <a:spAutoFit/>
          </a:bodyPr>
          <a:lstStyle/>
          <a:p>
            <a:r>
              <a:rPr lang="en-US" sz="2800" dirty="0"/>
              <a:t>Name</a:t>
            </a:r>
          </a:p>
          <a:p>
            <a:r>
              <a:rPr lang="en-US" sz="2800" dirty="0"/>
              <a:t>Location</a:t>
            </a:r>
          </a:p>
          <a:p>
            <a:r>
              <a:rPr lang="en-US" sz="2800" dirty="0"/>
              <a:t>Background </a:t>
            </a:r>
          </a:p>
          <a:p>
            <a:r>
              <a:rPr lang="en-US" sz="2800" dirty="0"/>
              <a:t>Why are you taking this course?</a:t>
            </a:r>
          </a:p>
          <a:p>
            <a:r>
              <a:rPr lang="en-US" sz="2800" dirty="0"/>
              <a:t>Are you working on VM, local or cloud?</a:t>
            </a:r>
          </a:p>
        </p:txBody>
      </p:sp>
      <p:cxnSp>
        <p:nvCxnSpPr>
          <p:cNvPr id="7" name="Straight Connector 6">
            <a:extLst>
              <a:ext uri="{FF2B5EF4-FFF2-40B4-BE49-F238E27FC236}">
                <a16:creationId xmlns:a16="http://schemas.microsoft.com/office/drawing/2014/main" id="{A09F65CB-83A3-5843-A416-106A54D59C6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928AF32-EB77-1144-9EF8-BFAB62D5C65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732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905770"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grpSp>
        <p:nvGrpSpPr>
          <p:cNvPr id="16" name="Group 15"/>
          <p:cNvGrpSpPr/>
          <p:nvPr/>
        </p:nvGrpSpPr>
        <p:grpSpPr>
          <a:xfrm>
            <a:off x="2482076" y="1266745"/>
            <a:ext cx="4122706" cy="1200329"/>
            <a:chOff x="3169647" y="752374"/>
            <a:chExt cx="4122706" cy="1200329"/>
          </a:xfrm>
        </p:grpSpPr>
        <p:sp>
          <p:nvSpPr>
            <p:cNvPr id="17" name="TextBox 16"/>
            <p:cNvSpPr txBox="1"/>
            <p:nvPr/>
          </p:nvSpPr>
          <p:spPr>
            <a:xfrm>
              <a:off x="3373473" y="752374"/>
              <a:ext cx="3918880"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I’m going to have a nice glass of Chardonnay and wind down with a good book in the corner of the county :-)</a:t>
              </a:r>
            </a:p>
          </p:txBody>
        </p:sp>
        <p:pic>
          <p:nvPicPr>
            <p:cNvPr id="18" name="Picture 17"/>
            <p:cNvPicPr>
              <a:picLocks noChangeAspect="1"/>
            </p:cNvPicPr>
            <p:nvPr/>
          </p:nvPicPr>
          <p:blipFill>
            <a:blip r:embed="rId3"/>
            <a:stretch>
              <a:fillRect/>
            </a:stretch>
          </p:blipFill>
          <p:spPr>
            <a:xfrm>
              <a:off x="3169647" y="860461"/>
              <a:ext cx="274246" cy="222963"/>
            </a:xfrm>
            <a:prstGeom prst="rect">
              <a:avLst/>
            </a:prstGeom>
          </p:spPr>
        </p:pic>
      </p:grpSp>
      <p:grpSp>
        <p:nvGrpSpPr>
          <p:cNvPr id="19" name="Group 18"/>
          <p:cNvGrpSpPr/>
          <p:nvPr/>
        </p:nvGrpSpPr>
        <p:grpSpPr>
          <a:xfrm>
            <a:off x="2692467" y="2650812"/>
            <a:ext cx="3701924" cy="2292663"/>
            <a:chOff x="3770719" y="1952703"/>
            <a:chExt cx="2443298"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125642"/>
              <a:ext cx="2443298" cy="1169551"/>
            </a:xfrm>
            <a:prstGeom prst="rect">
              <a:avLst/>
            </a:prstGeom>
            <a:noFill/>
          </p:spPr>
          <p:txBody>
            <a:bodyPr wrap="none" rtlCol="0">
              <a:spAutoFit/>
            </a:bodyPr>
            <a:lstStyle/>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extra white space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Make Lower Case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“stop” words</a:t>
              </a:r>
            </a:p>
          </p:txBody>
        </p:sp>
      </p:grpSp>
      <p:grpSp>
        <p:nvGrpSpPr>
          <p:cNvPr id="22" name="Group 21"/>
          <p:cNvGrpSpPr/>
          <p:nvPr/>
        </p:nvGrpSpPr>
        <p:grpSpPr>
          <a:xfrm>
            <a:off x="2482076" y="4989331"/>
            <a:ext cx="4122706" cy="923330"/>
            <a:chOff x="3169647" y="752374"/>
            <a:chExt cx="4122706" cy="923330"/>
          </a:xfrm>
        </p:grpSpPr>
        <p:sp>
          <p:nvSpPr>
            <p:cNvPr id="23" name="TextBox 22"/>
            <p:cNvSpPr txBox="1"/>
            <p:nvPr/>
          </p:nvSpPr>
          <p:spPr>
            <a:xfrm>
              <a:off x="3373473" y="752374"/>
              <a:ext cx="3918880" cy="923330"/>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going nice glass chardonnay wind down good book corner county</a:t>
              </a:r>
            </a:p>
          </p:txBody>
        </p:sp>
        <p:pic>
          <p:nvPicPr>
            <p:cNvPr id="24" name="Picture 23"/>
            <p:cNvPicPr>
              <a:picLocks noChangeAspect="1"/>
            </p:cNvPicPr>
            <p:nvPr/>
          </p:nvPicPr>
          <p:blipFill>
            <a:blip r:embed="rId3"/>
            <a:stretch>
              <a:fillRect/>
            </a:stretch>
          </p:blipFill>
          <p:spPr>
            <a:xfrm>
              <a:off x="3169647" y="860461"/>
              <a:ext cx="274246" cy="222963"/>
            </a:xfrm>
            <a:prstGeom prst="rect">
              <a:avLst/>
            </a:prstGeom>
          </p:spPr>
        </p:pic>
      </p:gr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26" name="Straight Connector 25">
            <a:extLst>
              <a:ext uri="{FF2B5EF4-FFF2-40B4-BE49-F238E27FC236}">
                <a16:creationId xmlns:a16="http://schemas.microsoft.com/office/drawing/2014/main" id="{86CE416D-5AC6-2546-9C37-78DD095B6BF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FFB654-64EE-6D4F-9E8B-3A1F9FB1297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35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Bag of Words “Lebron James hit a tough shot.</a:t>
            </a:r>
          </a:p>
        </p:txBody>
      </p:sp>
      <p:sp>
        <p:nvSpPr>
          <p:cNvPr id="4" name="Slide Number Placeholder 3"/>
          <p:cNvSpPr>
            <a:spLocks noGrp="1"/>
          </p:cNvSpPr>
          <p:nvPr>
            <p:ph type="sldNum" sz="quarter" idx="12"/>
          </p:nvPr>
        </p:nvSpPr>
        <p:spPr/>
        <p:txBody>
          <a:bodyPr/>
          <a:lstStyle/>
          <a:p>
            <a:fld id="{37290FF7-652B-4475-AEAB-8B1A5D23AE09}" type="slidenum">
              <a:rPr lang="en-US" smtClean="0"/>
              <a:t>41</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grpSp>
        <p:nvGrpSpPr>
          <p:cNvPr id="7" name="Group 6"/>
          <p:cNvGrpSpPr/>
          <p:nvPr/>
        </p:nvGrpSpPr>
        <p:grpSpPr>
          <a:xfrm>
            <a:off x="1049382" y="1546428"/>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1671" y="1096219"/>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7" name="Straight Connector 16"/>
          <p:cNvCxnSpPr/>
          <p:nvPr/>
        </p:nvCxnSpPr>
        <p:spPr>
          <a:xfrm>
            <a:off x="4587766" y="1523694"/>
            <a:ext cx="0" cy="36260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598895" y="2154314"/>
            <a:ext cx="4545106" cy="2277547"/>
          </a:xfrm>
          <a:prstGeom prst="rect">
            <a:avLst/>
          </a:prstGeom>
          <a:noFill/>
        </p:spPr>
        <p:txBody>
          <a:bodyPr wrap="square" rtlCol="0">
            <a:spAutoFit/>
          </a:bodyPr>
          <a:lstStyle/>
          <a:p>
            <a:r>
              <a:rPr lang="en-US" sz="1600" dirty="0"/>
              <a:t>Example Text Changes:</a:t>
            </a:r>
          </a:p>
          <a:p>
            <a:pPr marL="742950" lvl="1" indent="-285750">
              <a:buFont typeface="Arial" panose="020B0604020202020204" pitchFamily="34" charset="0"/>
              <a:buChar char="•"/>
            </a:pPr>
            <a:r>
              <a:rPr lang="en-US" sz="1600" b="1" dirty="0"/>
              <a:t>Capitalization</a:t>
            </a:r>
          </a:p>
          <a:p>
            <a:pPr marL="1200150" lvl="2" indent="-285750">
              <a:buFont typeface="Arial" panose="020B0604020202020204" pitchFamily="34" charset="0"/>
              <a:buChar char="•"/>
            </a:pPr>
            <a:r>
              <a:rPr lang="en-US" sz="1600" dirty="0"/>
              <a:t>Coffee = coffee</a:t>
            </a:r>
          </a:p>
          <a:p>
            <a:pPr marL="742950" lvl="1" indent="-285750">
              <a:buFont typeface="Arial" panose="020B0604020202020204" pitchFamily="34" charset="0"/>
              <a:buChar char="•"/>
            </a:pPr>
            <a:r>
              <a:rPr lang="en-US" sz="1600" b="1" dirty="0"/>
              <a:t>Punctuation</a:t>
            </a:r>
          </a:p>
          <a:p>
            <a:pPr marL="1200150" lvl="2" indent="-285750">
              <a:buFont typeface="Arial" panose="020B0604020202020204" pitchFamily="34" charset="0"/>
              <a:buChar char="•"/>
            </a:pPr>
            <a:r>
              <a:rPr lang="en-US" sz="1600" dirty="0"/>
              <a:t>shot. = shot</a:t>
            </a:r>
          </a:p>
          <a:p>
            <a:pPr marL="742950" lvl="1" indent="-285750">
              <a:buFont typeface="Arial" panose="020B0604020202020204" pitchFamily="34" charset="0"/>
              <a:buChar char="•"/>
            </a:pPr>
            <a:r>
              <a:rPr lang="en-US" sz="1600" b="1" dirty="0"/>
              <a:t>Numbers</a:t>
            </a:r>
          </a:p>
          <a:p>
            <a:pPr marL="1200150" lvl="2" indent="-285750">
              <a:buFont typeface="Arial" panose="020B0604020202020204" pitchFamily="34" charset="0"/>
              <a:buChar char="•"/>
            </a:pPr>
            <a:r>
              <a:rPr lang="en-US" sz="1600" dirty="0"/>
              <a:t>One = 1 </a:t>
            </a:r>
            <a:r>
              <a:rPr lang="en-US" sz="1600" i="1" dirty="0"/>
              <a:t>or removed</a:t>
            </a:r>
          </a:p>
          <a:p>
            <a:pPr marL="742950" lvl="1" indent="-285750">
              <a:buFont typeface="Arial" panose="020B0604020202020204" pitchFamily="34" charset="0"/>
              <a:buChar char="•"/>
            </a:pPr>
            <a:r>
              <a:rPr lang="en-US" sz="1600" b="1" dirty="0" err="1"/>
              <a:t>Stopwords</a:t>
            </a:r>
            <a:endParaRPr lang="en-US" sz="1600" b="1" dirty="0"/>
          </a:p>
          <a:p>
            <a:pPr marL="868363" lvl="2" indent="-93663">
              <a:buFont typeface="Arial" panose="020B0604020202020204" pitchFamily="34" charset="0"/>
              <a:buChar char="•"/>
            </a:pPr>
            <a:r>
              <a:rPr lang="en-US" sz="1400" dirty="0"/>
              <a:t>Remove non-informative terms </a:t>
            </a:r>
            <a:r>
              <a:rPr lang="en-US" sz="1400" dirty="0" err="1"/>
              <a:t>ie</a:t>
            </a:r>
            <a:r>
              <a:rPr lang="en-US" sz="1400" dirty="0"/>
              <a:t> “and” “the”</a:t>
            </a:r>
          </a:p>
        </p:txBody>
      </p:sp>
      <p:sp>
        <p:nvSpPr>
          <p:cNvPr id="20" name="Rectangle 19"/>
          <p:cNvSpPr/>
          <p:nvPr/>
        </p:nvSpPr>
        <p:spPr>
          <a:xfrm>
            <a:off x="4663464" y="1106729"/>
            <a:ext cx="4243387" cy="8583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Information is extracted based on frequency or weighting.  Steps are taken to aid aggregation.</a:t>
            </a:r>
          </a:p>
        </p:txBody>
      </p:sp>
      <p:cxnSp>
        <p:nvCxnSpPr>
          <p:cNvPr id="19" name="Straight Connector 18">
            <a:extLst>
              <a:ext uri="{FF2B5EF4-FFF2-40B4-BE49-F238E27FC236}">
                <a16:creationId xmlns:a16="http://schemas.microsoft.com/office/drawing/2014/main" id="{CEB27303-9A8E-0542-BEE6-A3876301640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68C51E-FC2D-5E46-812A-FE6A7ECA122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203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957699"/>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VCorpus</a:t>
              </a:r>
              <a:r>
                <a:rPr lang="en-US" sz="2400" kern="1200" dirty="0">
                  <a:solidFill>
                    <a:schemeClr val="bg1"/>
                  </a:solidFill>
                  <a:latin typeface="Consolas" panose="020B0609020204030204" pitchFamily="49" charset="0"/>
                  <a:cs typeface="Consolas" panose="020B0609020204030204" pitchFamily="49" charset="0"/>
                </a:rPr>
                <a:t>(source)</a:t>
              </a:r>
            </a:p>
          </p:txBody>
        </p:sp>
      </p:grpSp>
      <p:sp>
        <p:nvSpPr>
          <p:cNvPr id="18" name="Rectangle 17"/>
          <p:cNvSpPr/>
          <p:nvPr/>
        </p:nvSpPr>
        <p:spPr>
          <a:xfrm>
            <a:off x="549104" y="5565227"/>
            <a:ext cx="8045792" cy="42566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5/27/23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42</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pic>
        <p:nvPicPr>
          <p:cNvPr id="102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871" y="3066699"/>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3324" y="1972390"/>
            <a:ext cx="1178015" cy="369332"/>
          </a:xfrm>
          <a:prstGeom prst="rect">
            <a:avLst/>
          </a:prstGeom>
          <a:noFill/>
        </p:spPr>
        <p:txBody>
          <a:bodyPr wrap="none" rtlCol="0">
            <a:spAutoFit/>
          </a:bodyPr>
          <a:lstStyle/>
          <a:p>
            <a:r>
              <a:rPr lang="en-US" b="1" u="sng" dirty="0"/>
              <a:t>Document</a:t>
            </a:r>
          </a:p>
        </p:txBody>
      </p:sp>
      <p:sp>
        <p:nvSpPr>
          <p:cNvPr id="21" name="TextBox 20"/>
          <p:cNvSpPr txBox="1"/>
          <p:nvPr/>
        </p:nvSpPr>
        <p:spPr>
          <a:xfrm>
            <a:off x="3464451" y="1972390"/>
            <a:ext cx="843501" cy="369332"/>
          </a:xfrm>
          <a:prstGeom prst="rect">
            <a:avLst/>
          </a:prstGeom>
          <a:noFill/>
        </p:spPr>
        <p:txBody>
          <a:bodyPr wrap="none" rtlCol="0">
            <a:spAutoFit/>
          </a:bodyPr>
          <a:lstStyle/>
          <a:p>
            <a:r>
              <a:rPr lang="en-US" b="1" u="sng" dirty="0"/>
              <a:t>Corpus</a:t>
            </a:r>
          </a:p>
        </p:txBody>
      </p:sp>
      <p:sp>
        <p:nvSpPr>
          <p:cNvPr id="22" name="TextBox 21"/>
          <p:cNvSpPr txBox="1"/>
          <p:nvPr/>
        </p:nvSpPr>
        <p:spPr>
          <a:xfrm>
            <a:off x="6609161" y="1972390"/>
            <a:ext cx="949042" cy="369332"/>
          </a:xfrm>
          <a:prstGeom prst="rect">
            <a:avLst/>
          </a:prstGeom>
          <a:noFill/>
        </p:spPr>
        <p:txBody>
          <a:bodyPr wrap="none" rtlCol="0">
            <a:spAutoFit/>
          </a:bodyPr>
          <a:lstStyle/>
          <a:p>
            <a:r>
              <a:rPr lang="en-US" b="1" u="sng" dirty="0"/>
              <a:t>Corpora</a:t>
            </a:r>
          </a:p>
        </p:txBody>
      </p:sp>
      <p:grpSp>
        <p:nvGrpSpPr>
          <p:cNvPr id="31" name="Group 30"/>
          <p:cNvGrpSpPr/>
          <p:nvPr/>
        </p:nvGrpSpPr>
        <p:grpSpPr>
          <a:xfrm>
            <a:off x="3011215" y="2814534"/>
            <a:ext cx="1749972" cy="1450427"/>
            <a:chOff x="3011215" y="2948152"/>
            <a:chExt cx="1749972" cy="1450427"/>
          </a:xfrm>
        </p:grpSpPr>
        <p:grpSp>
          <p:nvGrpSpPr>
            <p:cNvPr id="17" name="Group 16"/>
            <p:cNvGrpSpPr/>
            <p:nvPr/>
          </p:nvGrpSpPr>
          <p:grpSpPr>
            <a:xfrm>
              <a:off x="3040118" y="3078216"/>
              <a:ext cx="1692166" cy="1190298"/>
              <a:chOff x="3066941" y="3042744"/>
              <a:chExt cx="1692166" cy="1190298"/>
            </a:xfrm>
          </p:grpSpPr>
          <p:pic>
            <p:nvPicPr>
              <p:cNvPr id="2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ounded Rectangle 14"/>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5817477" y="2470319"/>
            <a:ext cx="2523112" cy="2138856"/>
            <a:chOff x="5817477" y="2987565"/>
            <a:chExt cx="2523112" cy="2138856"/>
          </a:xfrm>
        </p:grpSpPr>
        <p:grpSp>
          <p:nvGrpSpPr>
            <p:cNvPr id="34" name="Group 33"/>
            <p:cNvGrpSpPr/>
            <p:nvPr/>
          </p:nvGrpSpPr>
          <p:grpSpPr>
            <a:xfrm>
              <a:off x="5817477" y="2987565"/>
              <a:ext cx="1185670" cy="982717"/>
              <a:chOff x="3011215" y="2948152"/>
              <a:chExt cx="1749972" cy="1450427"/>
            </a:xfrm>
          </p:grpSpPr>
          <p:grpSp>
            <p:nvGrpSpPr>
              <p:cNvPr id="35" name="Group 34"/>
              <p:cNvGrpSpPr/>
              <p:nvPr/>
            </p:nvGrpSpPr>
            <p:grpSpPr>
              <a:xfrm>
                <a:off x="3040118" y="3078216"/>
                <a:ext cx="1692166" cy="1190298"/>
                <a:chOff x="3066941" y="3042744"/>
                <a:chExt cx="1692166" cy="1190298"/>
              </a:xfrm>
            </p:grpSpPr>
            <p:pic>
              <p:nvPicPr>
                <p:cNvPr id="3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ounded Rectangle 3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7154919" y="2987565"/>
              <a:ext cx="1185670" cy="982717"/>
              <a:chOff x="3011215" y="2948152"/>
              <a:chExt cx="1749972" cy="1450427"/>
            </a:xfrm>
          </p:grpSpPr>
          <p:grpSp>
            <p:nvGrpSpPr>
              <p:cNvPr id="43" name="Group 42"/>
              <p:cNvGrpSpPr/>
              <p:nvPr/>
            </p:nvGrpSpPr>
            <p:grpSpPr>
              <a:xfrm>
                <a:off x="3040118" y="3078216"/>
                <a:ext cx="1692166" cy="1190298"/>
                <a:chOff x="3066941" y="3042744"/>
                <a:chExt cx="1692166" cy="1190298"/>
              </a:xfrm>
            </p:grpSpPr>
            <p:pic>
              <p:nvPicPr>
                <p:cNvPr id="4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ounded Rectangle 43"/>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7154919" y="4143704"/>
              <a:ext cx="1185670" cy="982717"/>
              <a:chOff x="3011215" y="2948152"/>
              <a:chExt cx="1749972" cy="1450427"/>
            </a:xfrm>
          </p:grpSpPr>
          <p:grpSp>
            <p:nvGrpSpPr>
              <p:cNvPr id="51" name="Group 50"/>
              <p:cNvGrpSpPr/>
              <p:nvPr/>
            </p:nvGrpSpPr>
            <p:grpSpPr>
              <a:xfrm>
                <a:off x="3040118" y="3078216"/>
                <a:ext cx="1692166" cy="1190298"/>
                <a:chOff x="3066941" y="3042744"/>
                <a:chExt cx="1692166" cy="1190298"/>
              </a:xfrm>
            </p:grpSpPr>
            <p:pic>
              <p:nvPicPr>
                <p:cNvPr id="5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Rounded Rectangle 51"/>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817477" y="4143704"/>
              <a:ext cx="1185670" cy="982717"/>
              <a:chOff x="3011215" y="2948152"/>
              <a:chExt cx="1749972" cy="1450427"/>
            </a:xfrm>
          </p:grpSpPr>
          <p:grpSp>
            <p:nvGrpSpPr>
              <p:cNvPr id="59" name="Group 58"/>
              <p:cNvGrpSpPr/>
              <p:nvPr/>
            </p:nvGrpSpPr>
            <p:grpSpPr>
              <a:xfrm>
                <a:off x="3040118" y="3078216"/>
                <a:ext cx="1692166" cy="1190298"/>
                <a:chOff x="3066941" y="3042744"/>
                <a:chExt cx="1692166" cy="1190298"/>
              </a:xfrm>
            </p:grpSpPr>
            <p:pic>
              <p:nvPicPr>
                <p:cNvPr id="6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Rounded Rectangle 59"/>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66" name="Straight Connector 65">
            <a:extLst>
              <a:ext uri="{FF2B5EF4-FFF2-40B4-BE49-F238E27FC236}">
                <a16:creationId xmlns:a16="http://schemas.microsoft.com/office/drawing/2014/main" id="{3EA9CBFC-BB36-FD49-81A5-0192359DEA6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40A4B6-F866-8444-B5A4-786E3A30E18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814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Corpora Examples</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5/27/23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43</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pic>
        <p:nvPicPr>
          <p:cNvPr id="102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805" y="3201169"/>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92867" y="1098330"/>
            <a:ext cx="881973" cy="369332"/>
          </a:xfrm>
          <a:prstGeom prst="rect">
            <a:avLst/>
          </a:prstGeom>
          <a:noFill/>
        </p:spPr>
        <p:txBody>
          <a:bodyPr wrap="none" rtlCol="0">
            <a:spAutoFit/>
          </a:bodyPr>
          <a:lstStyle/>
          <a:p>
            <a:r>
              <a:rPr lang="en-US" b="1" u="sng" dirty="0"/>
              <a:t>Hamlet</a:t>
            </a:r>
          </a:p>
        </p:txBody>
      </p:sp>
      <p:sp>
        <p:nvSpPr>
          <p:cNvPr id="21" name="TextBox 20"/>
          <p:cNvSpPr txBox="1"/>
          <p:nvPr/>
        </p:nvSpPr>
        <p:spPr>
          <a:xfrm>
            <a:off x="2899675" y="1057989"/>
            <a:ext cx="2424446" cy="369332"/>
          </a:xfrm>
          <a:prstGeom prst="rect">
            <a:avLst/>
          </a:prstGeom>
          <a:noFill/>
        </p:spPr>
        <p:txBody>
          <a:bodyPr wrap="none" rtlCol="0">
            <a:spAutoFit/>
          </a:bodyPr>
          <a:lstStyle/>
          <a:p>
            <a:r>
              <a:rPr lang="en-US" b="1" u="sng" dirty="0"/>
              <a:t>All </a:t>
            </a:r>
            <a:r>
              <a:rPr lang="en-US" b="1" u="sng" dirty="0" err="1"/>
              <a:t>Shakespearn</a:t>
            </a:r>
            <a:r>
              <a:rPr lang="en-US" b="1" u="sng" dirty="0"/>
              <a:t> Works</a:t>
            </a:r>
          </a:p>
        </p:txBody>
      </p:sp>
      <p:sp>
        <p:nvSpPr>
          <p:cNvPr id="22" name="TextBox 21"/>
          <p:cNvSpPr txBox="1"/>
          <p:nvPr/>
        </p:nvSpPr>
        <p:spPr>
          <a:xfrm>
            <a:off x="6075373" y="1031095"/>
            <a:ext cx="2372637" cy="646331"/>
          </a:xfrm>
          <a:prstGeom prst="rect">
            <a:avLst/>
          </a:prstGeom>
          <a:noFill/>
        </p:spPr>
        <p:txBody>
          <a:bodyPr wrap="none" rtlCol="0">
            <a:spAutoFit/>
          </a:bodyPr>
          <a:lstStyle/>
          <a:p>
            <a:pPr algn="ctr"/>
            <a:r>
              <a:rPr lang="en-US" b="1" u="sng" dirty="0"/>
              <a:t>Shakespeare, Chaucer, </a:t>
            </a:r>
          </a:p>
          <a:p>
            <a:pPr algn="ctr"/>
            <a:r>
              <a:rPr lang="en-US" b="1" u="sng" dirty="0"/>
              <a:t>Alcott &amp; Dickens</a:t>
            </a:r>
          </a:p>
        </p:txBody>
      </p:sp>
      <p:grpSp>
        <p:nvGrpSpPr>
          <p:cNvPr id="31" name="Group 30"/>
          <p:cNvGrpSpPr/>
          <p:nvPr/>
        </p:nvGrpSpPr>
        <p:grpSpPr>
          <a:xfrm>
            <a:off x="3236912" y="2949004"/>
            <a:ext cx="1749972" cy="1450427"/>
            <a:chOff x="3011215" y="2948152"/>
            <a:chExt cx="1749972" cy="1450427"/>
          </a:xfrm>
        </p:grpSpPr>
        <p:grpSp>
          <p:nvGrpSpPr>
            <p:cNvPr id="17" name="Group 16"/>
            <p:cNvGrpSpPr/>
            <p:nvPr/>
          </p:nvGrpSpPr>
          <p:grpSpPr>
            <a:xfrm>
              <a:off x="3040118" y="3078216"/>
              <a:ext cx="1692166" cy="1190298"/>
              <a:chOff x="3066941" y="3042744"/>
              <a:chExt cx="1692166" cy="1190298"/>
            </a:xfrm>
          </p:grpSpPr>
          <p:pic>
            <p:nvPicPr>
              <p:cNvPr id="2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ounded Rectangle 14"/>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6000135" y="2604789"/>
            <a:ext cx="2523112" cy="2138856"/>
            <a:chOff x="5817477" y="2987565"/>
            <a:chExt cx="2523112" cy="2138856"/>
          </a:xfrm>
        </p:grpSpPr>
        <p:grpSp>
          <p:nvGrpSpPr>
            <p:cNvPr id="34" name="Group 33"/>
            <p:cNvGrpSpPr/>
            <p:nvPr/>
          </p:nvGrpSpPr>
          <p:grpSpPr>
            <a:xfrm>
              <a:off x="5817477" y="2987565"/>
              <a:ext cx="1185670" cy="982717"/>
              <a:chOff x="3011215" y="2948152"/>
              <a:chExt cx="1749972" cy="1450427"/>
            </a:xfrm>
          </p:grpSpPr>
          <p:grpSp>
            <p:nvGrpSpPr>
              <p:cNvPr id="35" name="Group 34"/>
              <p:cNvGrpSpPr/>
              <p:nvPr/>
            </p:nvGrpSpPr>
            <p:grpSpPr>
              <a:xfrm>
                <a:off x="3040118" y="3078216"/>
                <a:ext cx="1692166" cy="1190298"/>
                <a:chOff x="3066941" y="3042744"/>
                <a:chExt cx="1692166" cy="1190298"/>
              </a:xfrm>
            </p:grpSpPr>
            <p:pic>
              <p:nvPicPr>
                <p:cNvPr id="3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ounded Rectangle 3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7154919" y="2987565"/>
              <a:ext cx="1185670" cy="982717"/>
              <a:chOff x="3011215" y="2948152"/>
              <a:chExt cx="1749972" cy="1450427"/>
            </a:xfrm>
          </p:grpSpPr>
          <p:grpSp>
            <p:nvGrpSpPr>
              <p:cNvPr id="43" name="Group 42"/>
              <p:cNvGrpSpPr/>
              <p:nvPr/>
            </p:nvGrpSpPr>
            <p:grpSpPr>
              <a:xfrm>
                <a:off x="3040118" y="3078216"/>
                <a:ext cx="1692166" cy="1190298"/>
                <a:chOff x="3066941" y="3042744"/>
                <a:chExt cx="1692166" cy="1190298"/>
              </a:xfrm>
            </p:grpSpPr>
            <p:pic>
              <p:nvPicPr>
                <p:cNvPr id="4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ounded Rectangle 43"/>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7154919" y="4143704"/>
              <a:ext cx="1185670" cy="982717"/>
              <a:chOff x="3011215" y="2948152"/>
              <a:chExt cx="1749972" cy="1450427"/>
            </a:xfrm>
          </p:grpSpPr>
          <p:grpSp>
            <p:nvGrpSpPr>
              <p:cNvPr id="51" name="Group 50"/>
              <p:cNvGrpSpPr/>
              <p:nvPr/>
            </p:nvGrpSpPr>
            <p:grpSpPr>
              <a:xfrm>
                <a:off x="3040118" y="3078216"/>
                <a:ext cx="1692166" cy="1190298"/>
                <a:chOff x="3066941" y="3042744"/>
                <a:chExt cx="1692166" cy="1190298"/>
              </a:xfrm>
            </p:grpSpPr>
            <p:pic>
              <p:nvPicPr>
                <p:cNvPr id="5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Rounded Rectangle 51"/>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817477" y="4143704"/>
              <a:ext cx="1185670" cy="982717"/>
              <a:chOff x="3011215" y="2948152"/>
              <a:chExt cx="1749972" cy="1450427"/>
            </a:xfrm>
          </p:grpSpPr>
          <p:grpSp>
            <p:nvGrpSpPr>
              <p:cNvPr id="59" name="Group 58"/>
              <p:cNvGrpSpPr/>
              <p:nvPr/>
            </p:nvGrpSpPr>
            <p:grpSpPr>
              <a:xfrm>
                <a:off x="3040118" y="3078216"/>
                <a:ext cx="1692166" cy="1190298"/>
                <a:chOff x="3066941" y="3042744"/>
                <a:chExt cx="1692166" cy="1190298"/>
              </a:xfrm>
            </p:grpSpPr>
            <p:pic>
              <p:nvPicPr>
                <p:cNvPr id="6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Rounded Rectangle 59"/>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0C1B7111-A592-9C4F-B4B9-830A5373BD43}"/>
              </a:ext>
            </a:extLst>
          </p:cNvPr>
          <p:cNvSpPr txBox="1"/>
          <p:nvPr/>
        </p:nvSpPr>
        <p:spPr>
          <a:xfrm>
            <a:off x="6389049" y="1909482"/>
            <a:ext cx="1745285" cy="523220"/>
          </a:xfrm>
          <a:prstGeom prst="rect">
            <a:avLst/>
          </a:prstGeom>
          <a:noFill/>
        </p:spPr>
        <p:txBody>
          <a:bodyPr wrap="none" rtlCol="0">
            <a:spAutoFit/>
          </a:bodyPr>
          <a:lstStyle/>
          <a:p>
            <a:pPr algn="ctr"/>
            <a:r>
              <a:rPr lang="en-US" sz="1400" dirty="0"/>
              <a:t>Inter-subject/author</a:t>
            </a:r>
          </a:p>
          <a:p>
            <a:pPr algn="ctr"/>
            <a:r>
              <a:rPr lang="en-US" sz="1400" dirty="0"/>
              <a:t>Comparative Analysis</a:t>
            </a:r>
          </a:p>
        </p:txBody>
      </p:sp>
      <p:sp>
        <p:nvSpPr>
          <p:cNvPr id="67" name="TextBox 66">
            <a:extLst>
              <a:ext uri="{FF2B5EF4-FFF2-40B4-BE49-F238E27FC236}">
                <a16:creationId xmlns:a16="http://schemas.microsoft.com/office/drawing/2014/main" id="{78E1CAAC-5EA7-C246-A70A-DC1BBBF63BC1}"/>
              </a:ext>
            </a:extLst>
          </p:cNvPr>
          <p:cNvSpPr txBox="1"/>
          <p:nvPr/>
        </p:nvSpPr>
        <p:spPr>
          <a:xfrm>
            <a:off x="3348806" y="1909482"/>
            <a:ext cx="1526187" cy="523220"/>
          </a:xfrm>
          <a:prstGeom prst="rect">
            <a:avLst/>
          </a:prstGeom>
          <a:noFill/>
        </p:spPr>
        <p:txBody>
          <a:bodyPr wrap="none" rtlCol="0">
            <a:spAutoFit/>
          </a:bodyPr>
          <a:lstStyle/>
          <a:p>
            <a:pPr algn="ctr"/>
            <a:r>
              <a:rPr lang="en-US" sz="1400" dirty="0"/>
              <a:t>Intra-subject </a:t>
            </a:r>
          </a:p>
          <a:p>
            <a:pPr algn="ctr"/>
            <a:r>
              <a:rPr lang="en-US" sz="1400" dirty="0"/>
              <a:t>Collective Analysis</a:t>
            </a:r>
          </a:p>
        </p:txBody>
      </p:sp>
      <p:sp>
        <p:nvSpPr>
          <p:cNvPr id="68" name="TextBox 67">
            <a:extLst>
              <a:ext uri="{FF2B5EF4-FFF2-40B4-BE49-F238E27FC236}">
                <a16:creationId xmlns:a16="http://schemas.microsoft.com/office/drawing/2014/main" id="{6A909342-D05D-9E4A-B40A-A28720C12576}"/>
              </a:ext>
            </a:extLst>
          </p:cNvPr>
          <p:cNvSpPr txBox="1"/>
          <p:nvPr/>
        </p:nvSpPr>
        <p:spPr>
          <a:xfrm>
            <a:off x="649499" y="1909482"/>
            <a:ext cx="1368708" cy="523220"/>
          </a:xfrm>
          <a:prstGeom prst="rect">
            <a:avLst/>
          </a:prstGeom>
          <a:noFill/>
        </p:spPr>
        <p:txBody>
          <a:bodyPr wrap="none" rtlCol="0">
            <a:spAutoFit/>
          </a:bodyPr>
          <a:lstStyle/>
          <a:p>
            <a:pPr algn="ctr"/>
            <a:r>
              <a:rPr lang="en-US" sz="1400" dirty="0"/>
              <a:t>Intra-document </a:t>
            </a:r>
          </a:p>
          <a:p>
            <a:pPr algn="ctr"/>
            <a:r>
              <a:rPr lang="en-US" sz="1400" dirty="0"/>
              <a:t>Analysis</a:t>
            </a:r>
          </a:p>
        </p:txBody>
      </p:sp>
      <p:cxnSp>
        <p:nvCxnSpPr>
          <p:cNvPr id="69" name="Straight Connector 68">
            <a:extLst>
              <a:ext uri="{FF2B5EF4-FFF2-40B4-BE49-F238E27FC236}">
                <a16:creationId xmlns:a16="http://schemas.microsoft.com/office/drawing/2014/main" id="{A2455D84-C139-3B42-9520-9F266403E2E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A5F2A1E-2295-724A-9EEF-2FF413A2D27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91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66" grpId="0"/>
      <p:bldP spid="6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VCorpus</a:t>
              </a:r>
              <a:r>
                <a:rPr lang="en-US" sz="24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tm_map</a:t>
              </a:r>
              <a:r>
                <a:rPr lang="en-US" sz="2400" kern="1200" dirty="0">
                  <a:solidFill>
                    <a:schemeClr val="bg1"/>
                  </a:solidFill>
                  <a:latin typeface="Consolas" panose="020B0609020204030204" pitchFamily="49" charset="0"/>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5/27/23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44</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cxnSp>
        <p:nvCxnSpPr>
          <p:cNvPr id="33" name="Straight Connector 32">
            <a:extLst>
              <a:ext uri="{FF2B5EF4-FFF2-40B4-BE49-F238E27FC236}">
                <a16:creationId xmlns:a16="http://schemas.microsoft.com/office/drawing/2014/main" id="{2FD4C1BA-BED4-B347-8FA7-725460D8506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02CC43B-6271-0645-881C-417F994434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04EBDC4-64DA-2E46-827D-3BD5ACC68F23}"/>
              </a:ext>
            </a:extLst>
          </p:cNvPr>
          <p:cNvSpPr/>
          <p:nvPr/>
        </p:nvSpPr>
        <p:spPr>
          <a:xfrm>
            <a:off x="501808" y="5423343"/>
            <a:ext cx="8045792" cy="6148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b="1" dirty="0" err="1">
                <a:ea typeface="Arial Unicode MS" panose="020B0604020202020204" pitchFamily="34" charset="-128"/>
                <a:cs typeface="Arial Unicode MS" panose="020B0604020202020204" pitchFamily="34" charset="-128"/>
              </a:rPr>
              <a:t>getTransformations</a:t>
            </a:r>
            <a:r>
              <a:rPr lang="en-US" sz="1600" b="1" dirty="0">
                <a:ea typeface="Arial Unicode MS" panose="020B0604020202020204" pitchFamily="34" charset="-128"/>
                <a:cs typeface="Arial Unicode MS" panose="020B0604020202020204" pitchFamily="34" charset="-128"/>
              </a:rPr>
              <a:t>() </a:t>
            </a:r>
            <a:r>
              <a:rPr lang="en-US" sz="1600" dirty="0">
                <a:ea typeface="Arial Unicode MS" panose="020B0604020202020204" pitchFamily="34" charset="-128"/>
                <a:cs typeface="Arial Unicode MS" panose="020B0604020202020204" pitchFamily="34" charset="-128"/>
              </a:rPr>
              <a:t>will list all standard tm corpus transformations.</a:t>
            </a:r>
            <a:endParaRPr lang="en-US" sz="1600" kern="1200" dirty="0">
              <a:solidFill>
                <a:schemeClr val="bg1"/>
              </a:solidFill>
              <a:latin typeface="+mj-lt"/>
              <a:cs typeface="Arial Unicode MS" panose="020B0604020202020204" pitchFamily="34" charset="-128"/>
            </a:endParaRPr>
          </a:p>
        </p:txBody>
      </p:sp>
    </p:spTree>
    <p:extLst>
      <p:ext uri="{BB962C8B-B14F-4D97-AF65-F5344CB8AC3E}">
        <p14:creationId xmlns:p14="http://schemas.microsoft.com/office/powerpoint/2010/main" val="3582573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1065275"/>
            <a:ext cx="8122509" cy="580135"/>
            <a:chOff x="397125" y="725871"/>
            <a:chExt cx="8122509" cy="961498"/>
          </a:xfrm>
        </p:grpSpPr>
        <p:sp>
          <p:nvSpPr>
            <p:cNvPr id="9" name="TextBox 8"/>
            <p:cNvSpPr txBox="1"/>
            <p:nvPr/>
          </p:nvSpPr>
          <p:spPr>
            <a:xfrm>
              <a:off x="397125" y="725871"/>
              <a:ext cx="6317999" cy="307778"/>
            </a:xfrm>
            <a:prstGeom prst="rect">
              <a:avLst/>
            </a:prstGeom>
            <a:noFill/>
          </p:spPr>
          <p:txBody>
            <a:bodyPr wrap="square" rtlCol="0">
              <a:spAutoFit/>
            </a:bodyPr>
            <a:lstStyle/>
            <a:p>
              <a:pPr defTabSz="457200"/>
              <a:r>
                <a:rPr lang="en-US" sz="1400" dirty="0" err="1">
                  <a:latin typeface="+mj-lt"/>
                  <a:ea typeface="Arial Unicode MS" panose="020B0604020202020204" pitchFamily="34" charset="-128"/>
                  <a:cs typeface="Arial Unicode MS" panose="020B0604020202020204" pitchFamily="34" charset="-128"/>
                </a:rPr>
                <a:t>VCorpus</a:t>
              </a:r>
              <a:r>
                <a:rPr lang="en-US" sz="14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000" kern="1200" dirty="0" err="1">
                  <a:solidFill>
                    <a:schemeClr val="bg1"/>
                  </a:solidFill>
                  <a:latin typeface="Consolas" panose="020B0609020204030204" pitchFamily="49" charset="0"/>
                  <a:cs typeface="Consolas" panose="020B0609020204030204" pitchFamily="49" charset="0"/>
                </a:rPr>
                <a:t>VCorpus</a:t>
              </a:r>
              <a:r>
                <a:rPr lang="en-US" sz="20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633481"/>
            <a:ext cx="8113984" cy="598724"/>
            <a:chOff x="405650" y="1892037"/>
            <a:chExt cx="8113984" cy="992308"/>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000" kern="1200" dirty="0" err="1">
                  <a:solidFill>
                    <a:schemeClr val="bg1"/>
                  </a:solidFill>
                  <a:latin typeface="Consolas" panose="020B0609020204030204" pitchFamily="49" charset="0"/>
                  <a:cs typeface="Consolas" panose="020B0609020204030204" pitchFamily="49" charset="0"/>
                </a:rPr>
                <a:t>tm_map</a:t>
              </a:r>
              <a:r>
                <a:rPr lang="en-US" sz="2000" kern="1200" dirty="0">
                  <a:solidFill>
                    <a:schemeClr val="bg1"/>
                  </a:solidFill>
                  <a:latin typeface="Consolas" panose="020B0609020204030204" pitchFamily="49" charset="0"/>
                  <a:cs typeface="Consolas" panose="020B0609020204030204" pitchFamily="49" charset="0"/>
                </a:rPr>
                <a:t>(corpus, function)</a:t>
              </a:r>
            </a:p>
          </p:txBody>
        </p:sp>
        <p:sp>
          <p:nvSpPr>
            <p:cNvPr id="12" name="TextBox 11"/>
            <p:cNvSpPr txBox="1"/>
            <p:nvPr/>
          </p:nvSpPr>
          <p:spPr>
            <a:xfrm>
              <a:off x="405650" y="1892037"/>
              <a:ext cx="4019370" cy="307777"/>
            </a:xfrm>
            <a:prstGeom prst="rect">
              <a:avLst/>
            </a:prstGeom>
            <a:noFill/>
          </p:spPr>
          <p:txBody>
            <a:bodyPr wrap="none" rtlCol="0">
              <a:spAutoFit/>
            </a:bodyPr>
            <a:lstStyle/>
            <a:p>
              <a:pPr defTabSz="457200"/>
              <a:r>
                <a:rPr lang="en-US" sz="1400" kern="1200" dirty="0" err="1">
                  <a:latin typeface="+mj-lt"/>
                  <a:ea typeface="Arial Unicode MS" panose="020B0604020202020204" pitchFamily="34" charset="-128"/>
                  <a:cs typeface="Arial Unicode MS" panose="020B0604020202020204" pitchFamily="34" charset="-128"/>
                </a:rPr>
                <a:t>tm_map</a:t>
              </a:r>
              <a:r>
                <a:rPr lang="en-US" sz="14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6" name="Rectangle 15"/>
          <p:cNvSpPr/>
          <p:nvPr/>
        </p:nvSpPr>
        <p:spPr>
          <a:xfrm>
            <a:off x="2525439" y="2933082"/>
            <a:ext cx="4663637"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rgbClr val="FF0000"/>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5/27/23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45</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
        <p:nvSpPr>
          <p:cNvPr id="21" name="TextBox 20"/>
          <p:cNvSpPr txBox="1"/>
          <p:nvPr/>
        </p:nvSpPr>
        <p:spPr>
          <a:xfrm>
            <a:off x="1036561" y="2351233"/>
            <a:ext cx="843501" cy="369332"/>
          </a:xfrm>
          <a:prstGeom prst="rect">
            <a:avLst/>
          </a:prstGeom>
          <a:noFill/>
        </p:spPr>
        <p:txBody>
          <a:bodyPr wrap="none" rtlCol="0">
            <a:spAutoFit/>
          </a:bodyPr>
          <a:lstStyle/>
          <a:p>
            <a:r>
              <a:rPr lang="en-US" b="1" u="sng" dirty="0"/>
              <a:t>Corpus</a:t>
            </a:r>
          </a:p>
        </p:txBody>
      </p:sp>
      <p:grpSp>
        <p:nvGrpSpPr>
          <p:cNvPr id="22" name="Group 21"/>
          <p:cNvGrpSpPr/>
          <p:nvPr/>
        </p:nvGrpSpPr>
        <p:grpSpPr>
          <a:xfrm>
            <a:off x="583325" y="2783467"/>
            <a:ext cx="1749972" cy="1450427"/>
            <a:chOff x="3011215" y="2948152"/>
            <a:chExt cx="1749972" cy="1450427"/>
          </a:xfrm>
        </p:grpSpPr>
        <p:grpSp>
          <p:nvGrpSpPr>
            <p:cNvPr id="25" name="Group 24"/>
            <p:cNvGrpSpPr/>
            <p:nvPr/>
          </p:nvGrpSpPr>
          <p:grpSpPr>
            <a:xfrm>
              <a:off x="3040118" y="3078216"/>
              <a:ext cx="1692166" cy="1190298"/>
              <a:chOff x="3066941" y="3042744"/>
              <a:chExt cx="1692166" cy="1190298"/>
            </a:xfrm>
          </p:grpSpPr>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ounded Rectangle 2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p:cNvSpPr/>
          <p:nvPr/>
        </p:nvSpPr>
        <p:spPr>
          <a:xfrm>
            <a:off x="501808" y="5423343"/>
            <a:ext cx="6450321" cy="6148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kern="1200" dirty="0" err="1">
                <a:solidFill>
                  <a:schemeClr val="bg1"/>
                </a:solidFill>
                <a:latin typeface="+mj-lt"/>
                <a:ea typeface="Arial Unicode MS" panose="020B0604020202020204" pitchFamily="34" charset="-128"/>
                <a:cs typeface="Arial Unicode MS" panose="020B0604020202020204" pitchFamily="34" charset="-128"/>
              </a:rPr>
              <a:t>content_transformer</a:t>
            </a:r>
            <a:r>
              <a:rPr lang="en-US" sz="1600" kern="1200" dirty="0">
                <a:solidFill>
                  <a:schemeClr val="bg1"/>
                </a:solidFill>
                <a:latin typeface="+mj-lt"/>
                <a:ea typeface="Arial Unicode MS" panose="020B0604020202020204" pitchFamily="34" charset="-128"/>
                <a:cs typeface="Arial Unicode MS" panose="020B0604020202020204" pitchFamily="34" charset="-128"/>
              </a:rPr>
              <a:t>(Function) is needed to modify a corpus for non-tm package functions</a:t>
            </a:r>
            <a:endParaRPr lang="en-US" sz="1600" kern="1200" dirty="0">
              <a:solidFill>
                <a:schemeClr val="bg1"/>
              </a:solidFill>
              <a:latin typeface="+mj-lt"/>
              <a:cs typeface="Arial Unicode MS" panose="020B0604020202020204" pitchFamily="34" charset="-128"/>
            </a:endParaRPr>
          </a:p>
        </p:txBody>
      </p:sp>
      <p:cxnSp>
        <p:nvCxnSpPr>
          <p:cNvPr id="33" name="Straight Connector 32">
            <a:extLst>
              <a:ext uri="{FF2B5EF4-FFF2-40B4-BE49-F238E27FC236}">
                <a16:creationId xmlns:a16="http://schemas.microsoft.com/office/drawing/2014/main" id="{2FD4C1BA-BED4-B347-8FA7-725460D8506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02CC43B-6271-0645-881C-417F994434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179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a:t>
            </a:r>
            <a:r>
              <a:rPr lang="en-US" dirty="0" err="1"/>
              <a:t>qdap</a:t>
            </a:r>
            <a:r>
              <a:rPr lang="en-US" dirty="0"/>
              <a:t> Functions</a:t>
            </a:r>
          </a:p>
        </p:txBody>
      </p:sp>
      <p:sp>
        <p:nvSpPr>
          <p:cNvPr id="8" name="Rectangle 7"/>
          <p:cNvSpPr/>
          <p:nvPr/>
        </p:nvSpPr>
        <p:spPr>
          <a:xfrm>
            <a:off x="339371" y="1242942"/>
            <a:ext cx="8433675"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err="1">
                <a:solidFill>
                  <a:prstClr val="white"/>
                </a:solidFill>
                <a:latin typeface="Consolas" panose="020B0609020204030204" pitchFamily="49" charset="0"/>
                <a:cs typeface="Consolas" panose="020B0609020204030204" pitchFamily="49" charset="0"/>
              </a:rPr>
              <a:t>mgsub</a:t>
            </a:r>
            <a:r>
              <a:rPr lang="en-US" dirty="0">
                <a:solidFill>
                  <a:prstClr val="white"/>
                </a:solidFill>
                <a:latin typeface="Consolas" panose="020B0609020204030204" pitchFamily="49" charset="0"/>
                <a:cs typeface="Consolas" panose="020B0609020204030204" pitchFamily="49" charset="0"/>
              </a:rPr>
              <a:t>(“search pattern”, “replacement pattern”, text object)</a:t>
            </a:r>
          </a:p>
        </p:txBody>
      </p:sp>
      <p:sp>
        <p:nvSpPr>
          <p:cNvPr id="11" name="Rectangle 10"/>
          <p:cNvSpPr/>
          <p:nvPr/>
        </p:nvSpPr>
        <p:spPr>
          <a:xfrm>
            <a:off x="342716" y="2055010"/>
            <a:ext cx="8440476" cy="123997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dirty="0" err="1">
                <a:solidFill>
                  <a:prstClr val="white"/>
                </a:solidFill>
                <a:latin typeface="Consolas" panose="020B0609020204030204" pitchFamily="49" charset="0"/>
                <a:cs typeface="Consolas" panose="020B0609020204030204" pitchFamily="49" charset="0"/>
              </a:rPr>
              <a:t>replace_abbreviation</a:t>
            </a:r>
            <a:r>
              <a:rPr lang="en-US" sz="1600" dirty="0">
                <a:solidFill>
                  <a:prstClr val="white"/>
                </a:solidFill>
                <a:latin typeface="Consolas" panose="020B0609020204030204" pitchFamily="49" charset="0"/>
                <a:cs typeface="Consolas" panose="020B0609020204030204" pitchFamily="49" charset="0"/>
              </a:rPr>
              <a:t>()</a:t>
            </a:r>
          </a:p>
          <a:p>
            <a:pPr defTabSz="457200"/>
            <a:r>
              <a:rPr lang="en-US" sz="1600" dirty="0" err="1">
                <a:solidFill>
                  <a:prstClr val="white"/>
                </a:solidFill>
                <a:latin typeface="Consolas" panose="020B0609020204030204" pitchFamily="49" charset="0"/>
                <a:cs typeface="Consolas" panose="020B0609020204030204" pitchFamily="49" charset="0"/>
              </a:rPr>
              <a:t>replace_contraction</a:t>
            </a:r>
            <a:r>
              <a:rPr lang="en-US" sz="1600" dirty="0">
                <a:solidFill>
                  <a:prstClr val="white"/>
                </a:solidFill>
                <a:latin typeface="Consolas" panose="020B0609020204030204" pitchFamily="49" charset="0"/>
                <a:cs typeface="Consolas" panose="020B0609020204030204" pitchFamily="49" charset="0"/>
              </a:rPr>
              <a:t>()</a:t>
            </a:r>
          </a:p>
          <a:p>
            <a:pPr defTabSz="457200"/>
            <a:r>
              <a:rPr lang="en-US" sz="1600" dirty="0" err="1">
                <a:solidFill>
                  <a:prstClr val="white"/>
                </a:solidFill>
                <a:latin typeface="Consolas" panose="020B0609020204030204" pitchFamily="49" charset="0"/>
                <a:cs typeface="Consolas" panose="020B0609020204030204" pitchFamily="49" charset="0"/>
              </a:rPr>
              <a:t>replace_number</a:t>
            </a:r>
            <a:r>
              <a:rPr lang="en-US" sz="1600" dirty="0">
                <a:solidFill>
                  <a:prstClr val="white"/>
                </a:solidFill>
                <a:latin typeface="Consolas" panose="020B0609020204030204" pitchFamily="49" charset="0"/>
                <a:cs typeface="Consolas" panose="020B0609020204030204" pitchFamily="49" charset="0"/>
              </a:rPr>
              <a:t>() #1 to one</a:t>
            </a:r>
          </a:p>
          <a:p>
            <a:pPr defTabSz="457200"/>
            <a:r>
              <a:rPr lang="en-US" sz="1600" dirty="0" err="1">
                <a:solidFill>
                  <a:prstClr val="white"/>
                </a:solidFill>
                <a:latin typeface="Consolas" panose="020B0609020204030204" pitchFamily="49" charset="0"/>
                <a:cs typeface="Consolas" panose="020B0609020204030204" pitchFamily="49" charset="0"/>
              </a:rPr>
              <a:t>replace_ordinal</a:t>
            </a:r>
            <a:r>
              <a:rPr lang="en-US" sz="1600" dirty="0">
                <a:solidFill>
                  <a:prstClr val="white"/>
                </a:solidFill>
                <a:latin typeface="Consolas" panose="020B0609020204030204" pitchFamily="49" charset="0"/>
                <a:cs typeface="Consolas" panose="020B0609020204030204" pitchFamily="49" charset="0"/>
              </a:rPr>
              <a:t>() #1</a:t>
            </a:r>
            <a:r>
              <a:rPr lang="en-US" sz="1600" baseline="30000" dirty="0">
                <a:solidFill>
                  <a:prstClr val="white"/>
                </a:solidFill>
                <a:latin typeface="Consolas" panose="020B0609020204030204" pitchFamily="49" charset="0"/>
                <a:cs typeface="Consolas" panose="020B0609020204030204" pitchFamily="49" charset="0"/>
              </a:rPr>
              <a:t>st</a:t>
            </a:r>
            <a:r>
              <a:rPr lang="en-US" sz="1600" dirty="0">
                <a:solidFill>
                  <a:prstClr val="white"/>
                </a:solidFill>
                <a:latin typeface="Consolas" panose="020B0609020204030204" pitchFamily="49" charset="0"/>
                <a:cs typeface="Consolas" panose="020B0609020204030204" pitchFamily="49" charset="0"/>
              </a:rPr>
              <a:t> to first</a:t>
            </a:r>
          </a:p>
          <a:p>
            <a:pPr defTabSz="457200"/>
            <a:r>
              <a:rPr lang="en-US" sz="1600" dirty="0" err="1">
                <a:solidFill>
                  <a:prstClr val="white"/>
                </a:solidFill>
                <a:latin typeface="Consolas" panose="020B0609020204030204" pitchFamily="49" charset="0"/>
                <a:cs typeface="Consolas" panose="020B0609020204030204" pitchFamily="49" charset="0"/>
              </a:rPr>
              <a:t>replace_symbol</a:t>
            </a:r>
            <a:r>
              <a:rPr lang="en-US" sz="1600" dirty="0">
                <a:solidFill>
                  <a:prstClr val="white"/>
                </a:solidFill>
                <a:latin typeface="Consolas" panose="020B0609020204030204" pitchFamily="49" charset="0"/>
                <a:cs typeface="Consolas" panose="020B0609020204030204" pitchFamily="49" charset="0"/>
              </a:rPr>
              <a:t>() </a:t>
            </a:r>
          </a:p>
        </p:txBody>
      </p:sp>
      <p:sp>
        <p:nvSpPr>
          <p:cNvPr id="23" name="Rectangle 22"/>
          <p:cNvSpPr/>
          <p:nvPr/>
        </p:nvSpPr>
        <p:spPr>
          <a:xfrm>
            <a:off x="384575" y="5479094"/>
            <a:ext cx="8341175" cy="56388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kern="1200" dirty="0" err="1">
                <a:solidFill>
                  <a:prstClr val="white"/>
                </a:solidFill>
                <a:latin typeface="Consolas" panose="020B0609020204030204" pitchFamily="49" charset="0"/>
                <a:cs typeface="Consolas" panose="020B0609020204030204" pitchFamily="49" charset="0"/>
              </a:rPr>
              <a:t>tm_map</a:t>
            </a:r>
            <a:r>
              <a:rPr lang="en-US" sz="1600" kern="1200" dirty="0">
                <a:solidFill>
                  <a:prstClr val="white"/>
                </a:solidFill>
                <a:latin typeface="Consolas" panose="020B0609020204030204" pitchFamily="49" charset="0"/>
                <a:cs typeface="Consolas" panose="020B0609020204030204" pitchFamily="49" charset="0"/>
              </a:rPr>
              <a:t>(corpus, </a:t>
            </a:r>
            <a:r>
              <a:rPr lang="en-US" sz="1600" kern="1200" dirty="0" err="1">
                <a:solidFill>
                  <a:prstClr val="white"/>
                </a:solidFill>
                <a:latin typeface="Consolas" panose="020B0609020204030204" pitchFamily="49" charset="0"/>
                <a:cs typeface="Consolas" panose="020B0609020204030204" pitchFamily="49" charset="0"/>
              </a:rPr>
              <a:t>content_transformer</a:t>
            </a:r>
            <a:r>
              <a:rPr lang="en-US" sz="1600" kern="1200" dirty="0">
                <a:solidFill>
                  <a:prstClr val="white"/>
                </a:solidFill>
                <a:latin typeface="Consolas" panose="020B0609020204030204" pitchFamily="49" charset="0"/>
                <a:cs typeface="Consolas" panose="020B0609020204030204" pitchFamily="49" charset="0"/>
              </a:rPr>
              <a:t>(</a:t>
            </a:r>
            <a:r>
              <a:rPr lang="en-US" sz="1600" kern="1200" dirty="0" err="1">
                <a:solidFill>
                  <a:prstClr val="white"/>
                </a:solidFill>
                <a:latin typeface="Consolas" panose="020B0609020204030204" pitchFamily="49" charset="0"/>
                <a:cs typeface="Consolas" panose="020B0609020204030204" pitchFamily="49" charset="0"/>
              </a:rPr>
              <a:t>replace_abbreviation</a:t>
            </a:r>
            <a:r>
              <a:rPr lang="en-US" sz="1600" kern="1200" dirty="0">
                <a:solidFill>
                  <a:prstClr val="white"/>
                </a:solidFill>
                <a:latin typeface="Consolas" panose="020B0609020204030204" pitchFamily="49" charset="0"/>
                <a:cs typeface="Consolas" panose="020B0609020204030204" pitchFamily="49" charset="0"/>
              </a:rPr>
              <a:t>))</a:t>
            </a:r>
          </a:p>
        </p:txBody>
      </p:sp>
      <p:sp>
        <p:nvSpPr>
          <p:cNvPr id="25" name="Date Placeholder 1">
            <a:extLst>
              <a:ext uri="{FF2B5EF4-FFF2-40B4-BE49-F238E27FC236}">
                <a16:creationId xmlns:a16="http://schemas.microsoft.com/office/drawing/2014/main" id="{448567F1-4B6C-4D52-A400-FA3C513BEB82}"/>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5/27/23</a:t>
            </a:fld>
            <a:endParaRPr lang="en-US"/>
          </a:p>
        </p:txBody>
      </p:sp>
      <p:sp>
        <p:nvSpPr>
          <p:cNvPr id="26" name="Slide Number Placeholder 3">
            <a:extLst>
              <a:ext uri="{FF2B5EF4-FFF2-40B4-BE49-F238E27FC236}">
                <a16:creationId xmlns:a16="http://schemas.microsoft.com/office/drawing/2014/main" id="{DB056021-81CB-403D-8385-682FDD5E56BE}"/>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46</a:t>
            </a:fld>
            <a:endParaRPr lang="en-US"/>
          </a:p>
        </p:txBody>
      </p:sp>
      <p:sp>
        <p:nvSpPr>
          <p:cNvPr id="19" name="Footer Placeholder 5">
            <a:extLst>
              <a:ext uri="{FF2B5EF4-FFF2-40B4-BE49-F238E27FC236}">
                <a16:creationId xmlns:a16="http://schemas.microsoft.com/office/drawing/2014/main" id="{74C6CA2C-868E-4ED3-B0CB-910C228258AC}"/>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
        <p:nvSpPr>
          <p:cNvPr id="20" name="Rectangle 19"/>
          <p:cNvSpPr/>
          <p:nvPr/>
        </p:nvSpPr>
        <p:spPr>
          <a:xfrm>
            <a:off x="2390969" y="4020202"/>
            <a:ext cx="6382078" cy="458366"/>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rgbClr val="FF0000"/>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replace_contractions</a:t>
            </a:r>
            <a:r>
              <a:rPr lang="en-US" sz="1400" kern="1200" dirty="0">
                <a:solidFill>
                  <a:schemeClr val="bg1"/>
                </a:solidFill>
                <a:latin typeface="Consolas" panose="020B0609020204030204" pitchFamily="49" charset="0"/>
                <a:cs typeface="Consolas" panose="020B0609020204030204" pitchFamily="49" charset="0"/>
              </a:rPr>
              <a:t>))</a:t>
            </a:r>
          </a:p>
        </p:txBody>
      </p:sp>
      <p:grpSp>
        <p:nvGrpSpPr>
          <p:cNvPr id="22" name="Group 21"/>
          <p:cNvGrpSpPr/>
          <p:nvPr/>
        </p:nvGrpSpPr>
        <p:grpSpPr>
          <a:xfrm>
            <a:off x="448855" y="3501263"/>
            <a:ext cx="1749972" cy="1450427"/>
            <a:chOff x="3011215" y="2948152"/>
            <a:chExt cx="1749972" cy="1450427"/>
          </a:xfrm>
        </p:grpSpPr>
        <p:grpSp>
          <p:nvGrpSpPr>
            <p:cNvPr id="27" name="Group 26"/>
            <p:cNvGrpSpPr/>
            <p:nvPr/>
          </p:nvGrpSpPr>
          <p:grpSpPr>
            <a:xfrm>
              <a:off x="3040118" y="3078216"/>
              <a:ext cx="1692166" cy="1190298"/>
              <a:chOff x="3066941" y="3042744"/>
              <a:chExt cx="1692166" cy="1190298"/>
            </a:xfrm>
          </p:grpSpPr>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ounded Rectangle 27"/>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70FD0FC9-2DA8-1D4F-939C-8BA61F59686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6DC89D-320E-164E-874B-795870802CD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4368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a:xfrm>
            <a:off x="0" y="365126"/>
            <a:ext cx="8515350" cy="591477"/>
          </a:xfrm>
        </p:spPr>
        <p:txBody>
          <a:bodyPr/>
          <a:lstStyle/>
          <a:p>
            <a:r>
              <a:rPr lang="en-US" dirty="0"/>
              <a:t>Poor Man’s Lemmatization (more to come later)</a:t>
            </a:r>
          </a:p>
        </p:txBody>
      </p:sp>
      <p:sp>
        <p:nvSpPr>
          <p:cNvPr id="4" name="Slide Number Placeholder 3"/>
          <p:cNvSpPr>
            <a:spLocks noGrp="1"/>
          </p:cNvSpPr>
          <p:nvPr>
            <p:ph type="sldNum" sz="quarter" idx="12"/>
          </p:nvPr>
        </p:nvSpPr>
        <p:spPr/>
        <p:txBody>
          <a:bodyPr/>
          <a:lstStyle/>
          <a:p>
            <a:fld id="{37290FF7-652B-4475-AEAB-8B1A5D23AE09}" type="slidenum">
              <a:rPr lang="en-US" smtClean="0"/>
              <a:t>47</a:t>
            </a:fld>
            <a:endParaRPr lang="en-US"/>
          </a:p>
        </p:txBody>
      </p:sp>
      <p:pic>
        <p:nvPicPr>
          <p:cNvPr id="6" name="Picture 5"/>
          <p:cNvPicPr>
            <a:picLocks noChangeAspect="1"/>
          </p:cNvPicPr>
          <p:nvPr/>
        </p:nvPicPr>
        <p:blipFill>
          <a:blip r:embed="rId2"/>
          <a:stretch>
            <a:fillRect/>
          </a:stretch>
        </p:blipFill>
        <p:spPr>
          <a:xfrm>
            <a:off x="598170" y="1693532"/>
            <a:ext cx="3174683" cy="2793721"/>
          </a:xfrm>
          <a:prstGeom prst="rect">
            <a:avLst/>
          </a:prstGeom>
          <a:ln>
            <a:solidFill>
              <a:schemeClr val="tx1"/>
            </a:solidFill>
          </a:ln>
        </p:spPr>
      </p:pic>
      <p:sp>
        <p:nvSpPr>
          <p:cNvPr id="7" name="TextBox 6"/>
          <p:cNvSpPr txBox="1"/>
          <p:nvPr/>
        </p:nvSpPr>
        <p:spPr>
          <a:xfrm>
            <a:off x="598169" y="1196565"/>
            <a:ext cx="2210862" cy="369332"/>
          </a:xfrm>
          <a:prstGeom prst="rect">
            <a:avLst/>
          </a:prstGeom>
          <a:solidFill>
            <a:schemeClr val="accent1"/>
          </a:solidFill>
        </p:spPr>
        <p:txBody>
          <a:bodyPr wrap="none" rtlCol="0">
            <a:spAutoFit/>
          </a:bodyPr>
          <a:lstStyle/>
          <a:p>
            <a:pPr defTabSz="457200"/>
            <a:r>
              <a:rPr lang="en-US" sz="18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library(lexicon)</a:t>
            </a:r>
          </a:p>
        </p:txBody>
      </p:sp>
      <p:sp>
        <p:nvSpPr>
          <p:cNvPr id="8" name="Rounded Rectangle 7"/>
          <p:cNvSpPr/>
          <p:nvPr/>
        </p:nvSpPr>
        <p:spPr>
          <a:xfrm>
            <a:off x="4551044" y="1399680"/>
            <a:ext cx="4084320" cy="3072295"/>
          </a:xfrm>
          <a:prstGeom prst="roundRect">
            <a:avLst>
              <a:gd name="adj" fmla="val 10000"/>
            </a:avLst>
          </a:pr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a:lstStyle/>
          <a:p>
            <a:r>
              <a:rPr lang="en-US" dirty="0" err="1"/>
              <a:t>Qdap’s</a:t>
            </a:r>
            <a:r>
              <a:rPr lang="en-US" dirty="0"/>
              <a:t> </a:t>
            </a:r>
            <a:r>
              <a:rPr lang="en-US" dirty="0" err="1"/>
              <a:t>mgsub</a:t>
            </a:r>
            <a:r>
              <a:rPr lang="en-US" dirty="0"/>
              <a:t> function can help you lemmatize words.  </a:t>
            </a:r>
          </a:p>
          <a:p>
            <a:pPr marL="342900" indent="-342900">
              <a:buAutoNum type="arabicPeriod"/>
            </a:pPr>
            <a:r>
              <a:rPr lang="en-US" dirty="0"/>
              <a:t>Bring in a lemmatization lexicon.</a:t>
            </a:r>
          </a:p>
          <a:p>
            <a:pPr marL="342900" indent="-342900">
              <a:buAutoNum type="arabicPeriod"/>
            </a:pPr>
            <a:r>
              <a:rPr lang="en-US" dirty="0"/>
              <a:t>Supply a vector of patterns to search for</a:t>
            </a:r>
          </a:p>
          <a:p>
            <a:pPr marL="342900" indent="-342900">
              <a:buAutoNum type="arabicPeriod"/>
            </a:pPr>
            <a:r>
              <a:rPr lang="en-US" dirty="0"/>
              <a:t>Supply a vector of patters to replace or change into.</a:t>
            </a:r>
          </a:p>
          <a:p>
            <a:pPr marL="342900" indent="-342900">
              <a:buAutoNum type="arabicPeriod"/>
            </a:pPr>
            <a:r>
              <a:rPr lang="en-US" dirty="0"/>
              <a:t>Specify the vector the lexicon and substitutions should be applied to.</a:t>
            </a:r>
          </a:p>
        </p:txBody>
      </p:sp>
      <p:sp>
        <p:nvSpPr>
          <p:cNvPr id="9" name="Rectangle 8"/>
          <p:cNvSpPr/>
          <p:nvPr/>
        </p:nvSpPr>
        <p:spPr>
          <a:xfrm>
            <a:off x="396240" y="4845621"/>
            <a:ext cx="8351520" cy="1169551"/>
          </a:xfrm>
          <a:prstGeom prst="rect">
            <a:avLst/>
          </a:prstGeom>
          <a:solidFill>
            <a:schemeClr val="accent3"/>
          </a:solidFill>
        </p:spPr>
        <p:txBody>
          <a:bodyPr wrap="square">
            <a:spAutoFit/>
          </a:bodyPr>
          <a:lstStyle/>
          <a:p>
            <a:pPr defTabSz="457200"/>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Poor Man's Lemmatization</a:t>
            </a:r>
          </a:p>
          <a:p>
            <a:pPr defTabSz="457200"/>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library(lexicon)</a:t>
            </a:r>
          </a:p>
          <a:p>
            <a:pPr defTabSz="457200"/>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library(</a:t>
            </a:r>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qdap</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data(</a:t>
            </a:r>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hash_lemmas</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text$text</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mgsub</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hash_lemmas$token,hash_lemmas$lemma,text$text</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Rectangle 9"/>
          <p:cNvSpPr/>
          <p:nvPr/>
        </p:nvSpPr>
        <p:spPr>
          <a:xfrm>
            <a:off x="4300537" y="6006197"/>
            <a:ext cx="4714876" cy="307777"/>
          </a:xfrm>
          <a:prstGeom prst="rect">
            <a:avLst/>
          </a:prstGeom>
        </p:spPr>
        <p:txBody>
          <a:bodyPr wrap="square">
            <a:spAutoFit/>
          </a:bodyPr>
          <a:lstStyle/>
          <a:p>
            <a:pPr defTabSz="457200"/>
            <a:r>
              <a:rPr lang="en-US" sz="1400" i="1"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Warning,: Not done in class because it takes a long time.</a:t>
            </a:r>
          </a:p>
        </p:txBody>
      </p:sp>
      <p:sp>
        <p:nvSpPr>
          <p:cNvPr id="11" name="Footer Placeholder 5">
            <a:extLst>
              <a:ext uri="{FF2B5EF4-FFF2-40B4-BE49-F238E27FC236}">
                <a16:creationId xmlns:a16="http://schemas.microsoft.com/office/drawing/2014/main" id="{70FFCC42-8F8D-4609-9B8A-7AC247FB6E63}"/>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5" name="Rectangle 4">
            <a:extLst>
              <a:ext uri="{FF2B5EF4-FFF2-40B4-BE49-F238E27FC236}">
                <a16:creationId xmlns:a16="http://schemas.microsoft.com/office/drawing/2014/main" id="{3094F116-A918-5F45-8EEE-01C3B65DFB63}"/>
              </a:ext>
            </a:extLst>
          </p:cNvPr>
          <p:cNvSpPr/>
          <p:nvPr/>
        </p:nvSpPr>
        <p:spPr>
          <a:xfrm rot="19431659">
            <a:off x="2014331" y="2796208"/>
            <a:ext cx="5102087" cy="1351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Better w UD PIPE covered on Friday</a:t>
            </a:r>
          </a:p>
        </p:txBody>
      </p:sp>
    </p:spTree>
    <p:extLst>
      <p:ext uri="{BB962C8B-B14F-4D97-AF65-F5344CB8AC3E}">
        <p14:creationId xmlns:p14="http://schemas.microsoft.com/office/powerpoint/2010/main" val="28065681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this class</a:t>
            </a:r>
          </a:p>
        </p:txBody>
      </p:sp>
      <p:sp>
        <p:nvSpPr>
          <p:cNvPr id="4" name="Slide Number Placeholder 3"/>
          <p:cNvSpPr>
            <a:spLocks noGrp="1"/>
          </p:cNvSpPr>
          <p:nvPr>
            <p:ph type="sldNum" sz="quarter" idx="12"/>
          </p:nvPr>
        </p:nvSpPr>
        <p:spPr/>
        <p:txBody>
          <a:bodyPr/>
          <a:lstStyle/>
          <a:p>
            <a:fld id="{37290FF7-652B-4475-AEAB-8B1A5D23AE09}" type="slidenum">
              <a:rPr lang="en-US" smtClean="0"/>
              <a:t>48</a:t>
            </a:fld>
            <a:endParaRPr lang="en-US"/>
          </a:p>
        </p:txBody>
      </p:sp>
      <p:sp>
        <p:nvSpPr>
          <p:cNvPr id="6" name="Rectangle 5"/>
          <p:cNvSpPr/>
          <p:nvPr/>
        </p:nvSpPr>
        <p:spPr>
          <a:xfrm>
            <a:off x="366877" y="2410048"/>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3"/>
            <a:ext cx="8304157" cy="369332"/>
          </a:xfrm>
          <a:prstGeom prst="rect">
            <a:avLst/>
          </a:prstGeom>
          <a:solidFill>
            <a:schemeClr val="tx2"/>
          </a:solidFill>
        </p:spPr>
        <p:txBody>
          <a:bodyPr wrap="square" rtlCol="0">
            <a:spAutoFit/>
          </a:bodyPr>
          <a:lstStyle/>
          <a:p>
            <a:pPr defTabSz="457200"/>
            <a:r>
              <a:rPr lang="en-US" sz="1800" kern="1200" dirty="0">
                <a:solidFill>
                  <a:schemeClr val="bg1"/>
                </a:solidFill>
                <a:latin typeface="+mj-lt"/>
                <a:ea typeface="Arial Unicode MS" panose="020B0604020202020204" pitchFamily="34" charset="-128"/>
                <a:cs typeface="Arial Unicode MS" panose="020B0604020202020204" pitchFamily="34" charset="-128"/>
              </a:rPr>
              <a:t>“</a:t>
            </a:r>
            <a:r>
              <a:rPr lang="en-US" sz="1800"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2" name="Rectangle 11"/>
          <p:cNvSpPr/>
          <p:nvPr/>
        </p:nvSpPr>
        <p:spPr>
          <a:xfrm>
            <a:off x="396240" y="5050572"/>
            <a:ext cx="8351520" cy="923330"/>
          </a:xfrm>
          <a:prstGeom prst="rect">
            <a:avLst/>
          </a:prstGeom>
          <a:solidFill>
            <a:schemeClr val="accent3"/>
          </a:solidFill>
        </p:spPr>
        <p:txBody>
          <a:bodyPr wrap="square">
            <a:spAutoFit/>
          </a:bodyPr>
          <a:lstStyle/>
          <a:p>
            <a:pPr defTabSz="457200"/>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Base: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tolower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(basic) – fails if not utf-8</a:t>
            </a:r>
          </a:p>
          <a:p>
            <a:pPr defTabSz="457200"/>
            <a:r>
              <a:rPr lang="en-US"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Stringr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str_to_lower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(wrapper) – fails if not utf-8</a:t>
            </a:r>
          </a:p>
          <a:p>
            <a:pPr defTabSz="457200"/>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Custom: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tryTolower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(handles errors) – fault tolerant!</a:t>
            </a:r>
          </a:p>
        </p:txBody>
      </p:sp>
      <p:cxnSp>
        <p:nvCxnSpPr>
          <p:cNvPr id="9" name="Straight Connector 8">
            <a:extLst>
              <a:ext uri="{FF2B5EF4-FFF2-40B4-BE49-F238E27FC236}">
                <a16:creationId xmlns:a16="http://schemas.microsoft.com/office/drawing/2014/main" id="{D585887A-F600-104E-9C8B-AB2FDD14138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0937578-F52C-3F41-9976-2ACAC71EA46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9587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this class</a:t>
            </a:r>
          </a:p>
        </p:txBody>
      </p:sp>
      <p:sp>
        <p:nvSpPr>
          <p:cNvPr id="4" name="Slide Number Placeholder 3"/>
          <p:cNvSpPr>
            <a:spLocks noGrp="1"/>
          </p:cNvSpPr>
          <p:nvPr>
            <p:ph type="sldNum" sz="quarter" idx="12"/>
          </p:nvPr>
        </p:nvSpPr>
        <p:spPr/>
        <p:txBody>
          <a:bodyPr/>
          <a:lstStyle/>
          <a:p>
            <a:fld id="{37290FF7-652B-4475-AEAB-8B1A5D23AE09}" type="slidenum">
              <a:rPr lang="en-US" smtClean="0"/>
              <a:t>49</a:t>
            </a:fld>
            <a:endParaRPr lang="en-US"/>
          </a:p>
        </p:txBody>
      </p:sp>
      <p:sp>
        <p:nvSpPr>
          <p:cNvPr id="9" name="Rectangle 8"/>
          <p:cNvSpPr/>
          <p:nvPr/>
        </p:nvSpPr>
        <p:spPr>
          <a:xfrm>
            <a:off x="432894" y="2296663"/>
            <a:ext cx="8269672" cy="2031325"/>
          </a:xfrm>
          <a:prstGeom prst="rect">
            <a:avLst/>
          </a:prstGeom>
          <a:solidFill>
            <a:schemeClr val="bg1">
              <a:lumMod val="85000"/>
            </a:schemeClr>
          </a:solidFill>
        </p:spPr>
        <p:txBody>
          <a:bodyPr wrap="square">
            <a:spAutoFit/>
          </a:bodyPr>
          <a:lstStyle/>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endPar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2" name="TextBox 11"/>
          <p:cNvSpPr txBox="1"/>
          <p:nvPr/>
        </p:nvSpPr>
        <p:spPr>
          <a:xfrm>
            <a:off x="414174" y="1245053"/>
            <a:ext cx="8304157" cy="369332"/>
          </a:xfrm>
          <a:prstGeom prst="rect">
            <a:avLst/>
          </a:prstGeom>
          <a:solidFill>
            <a:schemeClr val="tx2"/>
          </a:solidFill>
        </p:spPr>
        <p:txBody>
          <a:bodyPr wrap="square" rtlCol="0">
            <a:spAutoFit/>
          </a:bodyPr>
          <a:lstStyle/>
          <a:p>
            <a:pPr defTabSz="457200"/>
            <a:r>
              <a:rPr lang="en-US" sz="1800" kern="1200" dirty="0">
                <a:solidFill>
                  <a:schemeClr val="bg1"/>
                </a:solidFill>
                <a:latin typeface="+mj-lt"/>
                <a:ea typeface="Arial Unicode MS" panose="020B0604020202020204" pitchFamily="34" charset="-128"/>
                <a:cs typeface="Arial Unicode MS" panose="020B0604020202020204" pitchFamily="34" charset="-128"/>
              </a:rPr>
              <a:t>“</a:t>
            </a:r>
            <a:r>
              <a:rPr lang="en-US" sz="1800" kern="1200" dirty="0" err="1">
                <a:solidFill>
                  <a:schemeClr val="bg1"/>
                </a:solidFill>
                <a:latin typeface="+mj-lt"/>
                <a:ea typeface="Arial Unicode MS" panose="020B0604020202020204" pitchFamily="34" charset="-128"/>
                <a:cs typeface="Arial Unicode MS" panose="020B0604020202020204" pitchFamily="34" charset="-128"/>
              </a:rPr>
              <a:t>cleanCorpus</a:t>
            </a:r>
            <a:r>
              <a:rPr lang="en-US" sz="1800" kern="1200" dirty="0">
                <a:solidFill>
                  <a:schemeClr val="bg1"/>
                </a:solidFill>
                <a:latin typeface="+mj-lt"/>
                <a:ea typeface="Arial Unicode MS" panose="020B0604020202020204" pitchFamily="34" charset="-128"/>
                <a:cs typeface="Arial Unicode MS" panose="020B0604020202020204" pitchFamily="34" charset="-128"/>
              </a:rPr>
              <a:t>” is </a:t>
            </a:r>
            <a:r>
              <a:rPr lang="en-US" dirty="0">
                <a:solidFill>
                  <a:schemeClr val="bg1"/>
                </a:solidFill>
                <a:latin typeface="+mj-lt"/>
                <a:ea typeface="Arial Unicode MS" panose="020B0604020202020204" pitchFamily="34" charset="-128"/>
                <a:cs typeface="Arial Unicode MS" panose="020B0604020202020204" pitchFamily="34" charset="-128"/>
              </a:rPr>
              <a:t>a convenience wrapper for basic cleaning operations</a:t>
            </a:r>
            <a:endParaRPr lang="en-US" sz="1800" kern="1200" dirty="0">
              <a:solidFill>
                <a:schemeClr val="bg1"/>
              </a:solidFill>
              <a:latin typeface="+mj-lt"/>
              <a:ea typeface="Arial Unicode MS" panose="020B0604020202020204" pitchFamily="34" charset="-128"/>
              <a:cs typeface="Arial Unicode MS" panose="020B0604020202020204" pitchFamily="34" charset="-128"/>
            </a:endParaRPr>
          </a:p>
        </p:txBody>
      </p:sp>
      <p:cxnSp>
        <p:nvCxnSpPr>
          <p:cNvPr id="8" name="Straight Connector 7">
            <a:extLst>
              <a:ext uri="{FF2B5EF4-FFF2-40B4-BE49-F238E27FC236}">
                <a16:creationId xmlns:a16="http://schemas.microsoft.com/office/drawing/2014/main" id="{BD80536F-867D-AA42-938F-FE88DD75701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FE05674-5D26-574E-A6CB-DC53E73EDB9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869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Syllabus Review</a:t>
            </a:r>
          </a:p>
        </p:txBody>
      </p:sp>
      <p:sp>
        <p:nvSpPr>
          <p:cNvPr id="4" name="Slide Number Placeholder 3"/>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pic>
        <p:nvPicPr>
          <p:cNvPr id="7" name="Picture 6" descr="A screenshot of a social media post&#10;&#10;Description automatically generated">
            <a:extLst>
              <a:ext uri="{FF2B5EF4-FFF2-40B4-BE49-F238E27FC236}">
                <a16:creationId xmlns:a16="http://schemas.microsoft.com/office/drawing/2014/main" id="{FC50C441-8A83-2948-A173-64E44059C767}"/>
              </a:ext>
            </a:extLst>
          </p:cNvPr>
          <p:cNvPicPr>
            <a:picLocks noChangeAspect="1"/>
          </p:cNvPicPr>
          <p:nvPr/>
        </p:nvPicPr>
        <p:blipFill rotWithShape="1">
          <a:blip r:embed="rId2">
            <a:extLst>
              <a:ext uri="{28A0092B-C50C-407E-A947-70E740481C1C}">
                <a14:useLocalDpi xmlns:a14="http://schemas.microsoft.com/office/drawing/2010/main" val="0"/>
              </a:ext>
            </a:extLst>
          </a:blip>
          <a:srcRect b="4533"/>
          <a:stretch/>
        </p:blipFill>
        <p:spPr>
          <a:xfrm>
            <a:off x="1772770" y="1250411"/>
            <a:ext cx="5219700" cy="4397353"/>
          </a:xfrm>
          <a:prstGeom prst="rect">
            <a:avLst/>
          </a:prstGeom>
          <a:ln>
            <a:solidFill>
              <a:schemeClr val="tx1"/>
            </a:solidFill>
          </a:ln>
        </p:spPr>
      </p:pic>
      <p:cxnSp>
        <p:nvCxnSpPr>
          <p:cNvPr id="8" name="Straight Connector 7">
            <a:extLst>
              <a:ext uri="{FF2B5EF4-FFF2-40B4-BE49-F238E27FC236}">
                <a16:creationId xmlns:a16="http://schemas.microsoft.com/office/drawing/2014/main" id="{F0AF564C-D2E7-4442-A105-D9BF3735393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34FE397-BF8D-CD48-9E9C-15FE7E4D594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0415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816007-30FD-4AEB-A716-B9E15C36423B}"/>
              </a:ext>
            </a:extLst>
          </p:cNvPr>
          <p:cNvSpPr>
            <a:spLocks noGrp="1"/>
          </p:cNvSpPr>
          <p:nvPr>
            <p:ph type="dt" sz="half" idx="10"/>
          </p:nvPr>
        </p:nvSpPr>
        <p:spPr/>
        <p:txBody>
          <a:bodyPr/>
          <a:lstStyle/>
          <a:p>
            <a:fld id="{7DB6E382-4F61-4E24-BE1A-377EC83D0E3A}" type="datetime1">
              <a:rPr lang="en-US" smtClean="0"/>
              <a:t>5/27/23</a:t>
            </a:fld>
            <a:endParaRPr lang="en-US"/>
          </a:p>
        </p:txBody>
      </p:sp>
      <p:sp>
        <p:nvSpPr>
          <p:cNvPr id="3" name="Slide Number Placeholder 2">
            <a:extLst>
              <a:ext uri="{FF2B5EF4-FFF2-40B4-BE49-F238E27FC236}">
                <a16:creationId xmlns:a16="http://schemas.microsoft.com/office/drawing/2014/main" id="{F2A3FA6C-1D09-4C49-ABA1-9460C1498C0E}"/>
              </a:ext>
            </a:extLst>
          </p:cNvPr>
          <p:cNvSpPr>
            <a:spLocks noGrp="1"/>
          </p:cNvSpPr>
          <p:nvPr>
            <p:ph type="sldNum" sz="quarter" idx="12"/>
          </p:nvPr>
        </p:nvSpPr>
        <p:spPr/>
        <p:txBody>
          <a:bodyPr/>
          <a:lstStyle/>
          <a:p>
            <a:fld id="{37290FF7-652B-4475-AEAB-8B1A5D23AE09}" type="slidenum">
              <a:rPr lang="en-US" smtClean="0"/>
              <a:t>50</a:t>
            </a:fld>
            <a:endParaRPr lang="en-US"/>
          </a:p>
        </p:txBody>
      </p:sp>
      <p:sp>
        <p:nvSpPr>
          <p:cNvPr id="4" name="Footer Placeholder 3">
            <a:extLst>
              <a:ext uri="{FF2B5EF4-FFF2-40B4-BE49-F238E27FC236}">
                <a16:creationId xmlns:a16="http://schemas.microsoft.com/office/drawing/2014/main" id="{C687A7C9-8C15-4FA8-8D46-F140BB5CC64F}"/>
              </a:ext>
            </a:extLst>
          </p:cNvPr>
          <p:cNvSpPr>
            <a:spLocks noGrp="1"/>
          </p:cNvSpPr>
          <p:nvPr>
            <p:ph type="ftr" sz="quarter" idx="3"/>
          </p:nvPr>
        </p:nvSpPr>
        <p:spPr/>
        <p:txBody>
          <a:bodyPr/>
          <a:lstStyle/>
          <a:p>
            <a:r>
              <a:rPr lang="en-US" dirty="0"/>
              <a:t>Kwartler CSCI -96</a:t>
            </a:r>
          </a:p>
        </p:txBody>
      </p:sp>
      <p:sp>
        <p:nvSpPr>
          <p:cNvPr id="5" name="Title 2">
            <a:extLst>
              <a:ext uri="{FF2B5EF4-FFF2-40B4-BE49-F238E27FC236}">
                <a16:creationId xmlns:a16="http://schemas.microsoft.com/office/drawing/2014/main" id="{1CDCF66D-06F3-4DE5-8326-51447DB50D0F}"/>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Meta Example</a:t>
            </a:r>
          </a:p>
        </p:txBody>
      </p:sp>
      <p:pic>
        <p:nvPicPr>
          <p:cNvPr id="6" name="Picture 5">
            <a:extLst>
              <a:ext uri="{FF2B5EF4-FFF2-40B4-BE49-F238E27FC236}">
                <a16:creationId xmlns:a16="http://schemas.microsoft.com/office/drawing/2014/main" id="{156676A5-BF38-41C1-B737-6C8B94630429}"/>
              </a:ext>
            </a:extLst>
          </p:cNvPr>
          <p:cNvPicPr>
            <a:picLocks noChangeAspect="1"/>
          </p:cNvPicPr>
          <p:nvPr/>
        </p:nvPicPr>
        <p:blipFill>
          <a:blip r:embed="rId2"/>
          <a:stretch>
            <a:fillRect/>
          </a:stretch>
        </p:blipFill>
        <p:spPr>
          <a:xfrm>
            <a:off x="250954" y="2363760"/>
            <a:ext cx="8515350" cy="2853224"/>
          </a:xfrm>
          <a:prstGeom prst="rect">
            <a:avLst/>
          </a:prstGeom>
        </p:spPr>
      </p:pic>
      <p:sp>
        <p:nvSpPr>
          <p:cNvPr id="7" name="Rectangle 6">
            <a:extLst>
              <a:ext uri="{FF2B5EF4-FFF2-40B4-BE49-F238E27FC236}">
                <a16:creationId xmlns:a16="http://schemas.microsoft.com/office/drawing/2014/main" id="{7BFF2EDE-E399-4E3D-BDB9-7FC1AE0C6051}"/>
              </a:ext>
            </a:extLst>
          </p:cNvPr>
          <p:cNvSpPr/>
          <p:nvPr/>
        </p:nvSpPr>
        <p:spPr>
          <a:xfrm rot="16200000">
            <a:off x="-145280" y="1563562"/>
            <a:ext cx="1178528" cy="307777"/>
          </a:xfrm>
          <a:prstGeom prst="rect">
            <a:avLst/>
          </a:prstGeom>
          <a:solidFill>
            <a:schemeClr val="accent2"/>
          </a:solidFill>
        </p:spPr>
        <p:txBody>
          <a:bodyPr wrap="none">
            <a:spAutoFit/>
          </a:bodyPr>
          <a:lstStyle/>
          <a:p>
            <a:pPr algn="ct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doc_id</a:t>
            </a: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a:t>
            </a:r>
            <a:endParaRPr lang="en-US" sz="1400" dirty="0">
              <a:solidFill>
                <a:schemeClr val="bg1"/>
              </a:solidFill>
            </a:endParaRPr>
          </a:p>
        </p:txBody>
      </p:sp>
      <p:sp>
        <p:nvSpPr>
          <p:cNvPr id="8" name="Rectangle 7">
            <a:extLst>
              <a:ext uri="{FF2B5EF4-FFF2-40B4-BE49-F238E27FC236}">
                <a16:creationId xmlns:a16="http://schemas.microsoft.com/office/drawing/2014/main" id="{6F6A4576-E2B8-441C-93E1-874ADF803BAD}"/>
              </a:ext>
            </a:extLst>
          </p:cNvPr>
          <p:cNvSpPr/>
          <p:nvPr/>
        </p:nvSpPr>
        <p:spPr>
          <a:xfrm>
            <a:off x="651852" y="1937383"/>
            <a:ext cx="1928386" cy="369332"/>
          </a:xfrm>
          <a:prstGeom prst="rect">
            <a:avLst/>
          </a:prstGeom>
          <a:solidFill>
            <a:schemeClr val="accent1"/>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'$text'</a:t>
            </a:r>
            <a:endParaRPr lang="en-US" dirty="0">
              <a:solidFill>
                <a:schemeClr val="bg1"/>
              </a:solidFill>
            </a:endParaRPr>
          </a:p>
        </p:txBody>
      </p:sp>
      <p:sp>
        <p:nvSpPr>
          <p:cNvPr id="9" name="Rectangle 8">
            <a:extLst>
              <a:ext uri="{FF2B5EF4-FFF2-40B4-BE49-F238E27FC236}">
                <a16:creationId xmlns:a16="http://schemas.microsoft.com/office/drawing/2014/main" id="{55DD64AD-C5AF-4714-B275-BF4900BD4573}"/>
              </a:ext>
            </a:extLst>
          </p:cNvPr>
          <p:cNvSpPr/>
          <p:nvPr/>
        </p:nvSpPr>
        <p:spPr>
          <a:xfrm>
            <a:off x="2686050" y="1937383"/>
            <a:ext cx="6080254" cy="369332"/>
          </a:xfrm>
          <a:prstGeom prst="rect">
            <a:avLst/>
          </a:prstGeom>
          <a:solidFill>
            <a:schemeClr val="tx2"/>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META: $favorited, $created … </a:t>
            </a:r>
            <a:endParaRPr lang="en-US" dirty="0">
              <a:solidFill>
                <a:schemeClr val="bg1"/>
              </a:solidFill>
            </a:endParaRPr>
          </a:p>
        </p:txBody>
      </p:sp>
      <p:sp>
        <p:nvSpPr>
          <p:cNvPr id="10" name="TextBox 9">
            <a:extLst>
              <a:ext uri="{FF2B5EF4-FFF2-40B4-BE49-F238E27FC236}">
                <a16:creationId xmlns:a16="http://schemas.microsoft.com/office/drawing/2014/main" id="{84172689-3AD2-4CAF-8B25-70CAC79D81F8}"/>
              </a:ext>
            </a:extLst>
          </p:cNvPr>
          <p:cNvSpPr txBox="1"/>
          <p:nvPr/>
        </p:nvSpPr>
        <p:spPr>
          <a:xfrm>
            <a:off x="461773" y="5433021"/>
            <a:ext cx="4525470" cy="923330"/>
          </a:xfrm>
          <a:prstGeom prst="rect">
            <a:avLst/>
          </a:prstGeom>
          <a:noFill/>
        </p:spPr>
        <p:txBody>
          <a:bodyPr wrap="none" rtlCol="0">
            <a:spAutoFit/>
          </a:bodyPr>
          <a:lstStyle/>
          <a:p>
            <a:pPr marL="117475" indent="-117475">
              <a:buFont typeface="Arial" panose="020B0604020202020204" pitchFamily="34" charset="0"/>
              <a:buChar char="•"/>
            </a:pPr>
            <a:r>
              <a:rPr lang="en-US" dirty="0"/>
              <a:t>ID is for organization</a:t>
            </a:r>
          </a:p>
          <a:p>
            <a:pPr marL="117475" indent="-117475">
              <a:buFont typeface="Arial" panose="020B0604020202020204" pitchFamily="34" charset="0"/>
              <a:buChar char="•"/>
            </a:pPr>
            <a:r>
              <a:rPr lang="en-US" dirty="0"/>
              <a:t>Text is the information we want to examine</a:t>
            </a:r>
          </a:p>
          <a:p>
            <a:pPr marL="117475" indent="-117475">
              <a:buFont typeface="Arial" panose="020B0604020202020204" pitchFamily="34" charset="0"/>
              <a:buChar char="•"/>
            </a:pPr>
            <a:r>
              <a:rPr lang="en-US" dirty="0"/>
              <a:t>Meta adds context to our observations.</a:t>
            </a:r>
          </a:p>
        </p:txBody>
      </p:sp>
      <p:cxnSp>
        <p:nvCxnSpPr>
          <p:cNvPr id="12" name="Straight Connector 11">
            <a:extLst>
              <a:ext uri="{FF2B5EF4-FFF2-40B4-BE49-F238E27FC236}">
                <a16:creationId xmlns:a16="http://schemas.microsoft.com/office/drawing/2014/main" id="{9E31723E-642C-4FE0-93E6-687AA034ACB6}"/>
              </a:ext>
            </a:extLst>
          </p:cNvPr>
          <p:cNvCxnSpPr/>
          <p:nvPr/>
        </p:nvCxnSpPr>
        <p:spPr>
          <a:xfrm>
            <a:off x="290095" y="5433021"/>
            <a:ext cx="84762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89D220A-75D1-0A4D-B83B-53FDA555180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D3F92F-6906-724B-860B-FEA72FE79A7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141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80475" y="5602365"/>
            <a:ext cx="8351520" cy="307777"/>
          </a:xfrm>
          <a:prstGeom prst="rect">
            <a:avLst/>
          </a:prstGeom>
          <a:solidFill>
            <a:schemeClr val="accent3"/>
          </a:solidFill>
        </p:spPr>
        <p:txBody>
          <a:bodyPr wrap="square">
            <a:spAutoFit/>
          </a:bodyPr>
          <a:lstStyle/>
          <a:p>
            <a:pPr defTabSz="457200"/>
            <a:r>
              <a:rPr lang="en-US" sz="14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Add channel specific stop words such as “lol” and “</a:t>
            </a:r>
            <a:r>
              <a:rPr lang="en-US" sz="14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smh</a:t>
            </a:r>
            <a:r>
              <a:rPr lang="en-US" sz="14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for social media</a:t>
            </a:r>
          </a:p>
        </p:txBody>
      </p:sp>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51</a:t>
            </a:fld>
            <a:endParaRPr lang="en-US"/>
          </a:p>
        </p:txBody>
      </p:sp>
      <p:sp>
        <p:nvSpPr>
          <p:cNvPr id="6" name="Rectangle 5"/>
          <p:cNvSpPr/>
          <p:nvPr/>
        </p:nvSpPr>
        <p:spPr>
          <a:xfrm>
            <a:off x="266786" y="2888928"/>
            <a:ext cx="7764268"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'lol',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smh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4" name="TextBox 13"/>
          <p:cNvSpPr txBox="1"/>
          <p:nvPr/>
        </p:nvSpPr>
        <p:spPr>
          <a:xfrm>
            <a:off x="414174" y="1245053"/>
            <a:ext cx="8304157" cy="369332"/>
          </a:xfrm>
          <a:prstGeom prst="rect">
            <a:avLst/>
          </a:prstGeom>
          <a:solidFill>
            <a:schemeClr val="tx2"/>
          </a:solidFill>
        </p:spPr>
        <p:txBody>
          <a:bodyPr wrap="square" rtlCol="0">
            <a:spAutoFit/>
          </a:bodyPr>
          <a:lstStyle/>
          <a:p>
            <a:r>
              <a:rPr lang="en-US" dirty="0">
                <a:solidFill>
                  <a:schemeClr val="bg1"/>
                </a:solidFill>
              </a:rPr>
              <a:t>“</a:t>
            </a:r>
            <a:r>
              <a:rPr lang="en-US" dirty="0" err="1">
                <a:solidFill>
                  <a:schemeClr val="bg1"/>
                </a:solidFill>
                <a:latin typeface="Consolas" panose="020B0609020204030204" pitchFamily="49" charset="0"/>
                <a:cs typeface="Consolas" panose="020B0609020204030204" pitchFamily="49" charset="0"/>
              </a:rPr>
              <a:t>customStopwords</a:t>
            </a:r>
            <a:r>
              <a:rPr lang="en-US" dirty="0">
                <a:solidFill>
                  <a:schemeClr val="bg1"/>
                </a:solidFill>
              </a:rPr>
              <a:t>” combines vectors of words to remove from the corpus</a:t>
            </a:r>
          </a:p>
        </p:txBody>
      </p:sp>
      <p:cxnSp>
        <p:nvCxnSpPr>
          <p:cNvPr id="9" name="Straight Connector 8">
            <a:extLst>
              <a:ext uri="{FF2B5EF4-FFF2-40B4-BE49-F238E27FC236}">
                <a16:creationId xmlns:a16="http://schemas.microsoft.com/office/drawing/2014/main" id="{FB583E52-AD6E-154D-8338-3C070320417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386EEC2-A534-0748-B3FE-51E2FB3C372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0103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52</a:t>
            </a:fld>
            <a:endParaRPr lang="en-US"/>
          </a:p>
        </p:txBody>
      </p:sp>
      <p:sp>
        <p:nvSpPr>
          <p:cNvPr id="11" name="Rectangle 10"/>
          <p:cNvSpPr/>
          <p:nvPr/>
        </p:nvSpPr>
        <p:spPr>
          <a:xfrm>
            <a:off x="111060" y="2136339"/>
            <a:ext cx="8939156" cy="2585323"/>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text&lt;-read.csv('coffee.csv', header=TRUE)</a:t>
            </a: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 of tm version 0.7-3 tabular was deprecated</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names(text)[1]&lt;-'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#first 2 columns must be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&amp; </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DataframeSource</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4" name="TextBox 13"/>
          <p:cNvSpPr txBox="1"/>
          <p:nvPr/>
        </p:nvSpPr>
        <p:spPr>
          <a:xfrm>
            <a:off x="414174" y="1245053"/>
            <a:ext cx="8304157" cy="369332"/>
          </a:xfrm>
          <a:prstGeom prst="rect">
            <a:avLst/>
          </a:prstGeom>
          <a:solidFill>
            <a:schemeClr val="tx2"/>
          </a:solidFill>
        </p:spPr>
        <p:txBody>
          <a:bodyPr wrap="square" rtlCol="0">
            <a:spAutoFit/>
          </a:bodyPr>
          <a:lstStyle/>
          <a:p>
            <a:r>
              <a:rPr lang="en-US" dirty="0">
                <a:solidFill>
                  <a:schemeClr val="bg1"/>
                </a:solidFill>
              </a:rPr>
              <a:t>Retaining meta data information</a:t>
            </a:r>
          </a:p>
        </p:txBody>
      </p:sp>
      <p:sp>
        <p:nvSpPr>
          <p:cNvPr id="8" name="Rectangle 7">
            <a:extLst>
              <a:ext uri="{FF2B5EF4-FFF2-40B4-BE49-F238E27FC236}">
                <a16:creationId xmlns:a16="http://schemas.microsoft.com/office/drawing/2014/main" id="{0EBDCA6F-510D-0345-82FD-7BF404D63C87}"/>
              </a:ext>
            </a:extLst>
          </p:cNvPr>
          <p:cNvSpPr/>
          <p:nvPr/>
        </p:nvSpPr>
        <p:spPr>
          <a:xfrm>
            <a:off x="365760" y="5944317"/>
            <a:ext cx="8409940" cy="369332"/>
          </a:xfrm>
          <a:prstGeom prst="rect">
            <a:avLst/>
          </a:prstGeom>
          <a:solidFill>
            <a:schemeClr val="accent1"/>
          </a:solidFill>
        </p:spPr>
        <p:txBody>
          <a:bodyPr wrap="square">
            <a:spAutoFit/>
          </a:bodyPr>
          <a:lstStyle/>
          <a:p>
            <a:pPr defTabSz="457200"/>
            <a:r>
              <a:rPr lang="en-US" dirty="0">
                <a:solidFill>
                  <a:schemeClr val="bg1"/>
                </a:solidFill>
                <a:latin typeface="+mj-lt"/>
                <a:ea typeface="Arial Unicode MS" panose="020B0604020202020204" pitchFamily="34" charset="-128"/>
                <a:cs typeface="Consolas" panose="020B0609020204030204" pitchFamily="49" charset="0"/>
              </a:rPr>
              <a:t>The result is a list so brackets matter for accessing text vs meta-data.</a:t>
            </a:r>
            <a:endParaRPr lang="en-US" kern="1200" dirty="0">
              <a:solidFill>
                <a:schemeClr val="bg1"/>
              </a:solidFill>
              <a:latin typeface="+mj-lt"/>
              <a:ea typeface="Arial Unicode MS" panose="020B0604020202020204" pitchFamily="34" charset="-128"/>
              <a:cs typeface="Consolas" panose="020B0609020204030204" pitchFamily="49" charset="0"/>
            </a:endParaRPr>
          </a:p>
        </p:txBody>
      </p:sp>
      <p:cxnSp>
        <p:nvCxnSpPr>
          <p:cNvPr id="9" name="Straight Connector 8">
            <a:extLst>
              <a:ext uri="{FF2B5EF4-FFF2-40B4-BE49-F238E27FC236}">
                <a16:creationId xmlns:a16="http://schemas.microsoft.com/office/drawing/2014/main" id="{EC914923-C831-274D-8DF6-68EBD2B8EB0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46C32E5-B3EB-CD46-9D31-1809A0E2850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2837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How do you retain meta information?</a:t>
            </a:r>
          </a:p>
        </p:txBody>
      </p:sp>
      <p:sp>
        <p:nvSpPr>
          <p:cNvPr id="4" name="Slide Number Placeholder 3"/>
          <p:cNvSpPr>
            <a:spLocks noGrp="1"/>
          </p:cNvSpPr>
          <p:nvPr>
            <p:ph type="sldNum" sz="quarter" idx="12"/>
          </p:nvPr>
        </p:nvSpPr>
        <p:spPr/>
        <p:txBody>
          <a:bodyPr/>
          <a:lstStyle/>
          <a:p>
            <a:fld id="{37290FF7-652B-4475-AEAB-8B1A5D23AE09}" type="slidenum">
              <a:rPr lang="en-US" smtClean="0"/>
              <a:t>53</a:t>
            </a:fld>
            <a:endParaRPr lang="en-US"/>
          </a:p>
        </p:txBody>
      </p:sp>
      <p:sp>
        <p:nvSpPr>
          <p:cNvPr id="6" name="Rectangle 5">
            <a:extLst>
              <a:ext uri="{FF2B5EF4-FFF2-40B4-BE49-F238E27FC236}">
                <a16:creationId xmlns:a16="http://schemas.microsoft.com/office/drawing/2014/main" id="{C8A47644-9F19-4B25-84F5-B327F446D94F}"/>
              </a:ext>
            </a:extLst>
          </p:cNvPr>
          <p:cNvSpPr/>
          <p:nvPr/>
        </p:nvSpPr>
        <p:spPr>
          <a:xfrm>
            <a:off x="365760" y="1495169"/>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r>
              <a:rPr lang="en-US" sz="1400" dirty="0">
                <a:solidFill>
                  <a:schemeClr val="tx2"/>
                </a:solidFill>
                <a:latin typeface="+mj-lt"/>
              </a:rPr>
              <a:t>Meta information is data associated with the data you are analyzing.  These can add context and allow you to partition data in insightful ways.  </a:t>
            </a:r>
          </a:p>
          <a:p>
            <a:pPr marL="571500" lvl="2" indent="-114300">
              <a:spcBef>
                <a:spcPts val="600"/>
              </a:spcBef>
              <a:buSzPct val="100000"/>
              <a:buFont typeface="Arial"/>
              <a:buChar char="•"/>
            </a:pPr>
            <a:r>
              <a:rPr lang="en-US" sz="1400" dirty="0">
                <a:solidFill>
                  <a:schemeClr val="tx2"/>
                </a:solidFill>
                <a:latin typeface="+mj-lt"/>
              </a:rPr>
              <a:t>Timestamp (pre 9/11 Vs post 9/11)</a:t>
            </a:r>
          </a:p>
          <a:p>
            <a:pPr marL="571500" lvl="2" indent="-114300">
              <a:spcBef>
                <a:spcPts val="600"/>
              </a:spcBef>
              <a:buSzPct val="100000"/>
              <a:buFont typeface="Arial"/>
              <a:buChar char="•"/>
            </a:pPr>
            <a:r>
              <a:rPr lang="en-US" sz="1400" dirty="0">
                <a:solidFill>
                  <a:schemeClr val="tx2"/>
                </a:solidFill>
                <a:latin typeface="+mj-lt"/>
              </a:rPr>
              <a:t>Language (American Vs King’s English)</a:t>
            </a:r>
          </a:p>
          <a:p>
            <a:pPr marL="571500" lvl="2" indent="-114300">
              <a:spcBef>
                <a:spcPts val="600"/>
              </a:spcBef>
              <a:buSzPct val="100000"/>
              <a:buFont typeface="Arial"/>
              <a:buChar char="•"/>
            </a:pPr>
            <a:r>
              <a:rPr lang="en-US" sz="1400" dirty="0">
                <a:solidFill>
                  <a:schemeClr val="tx2"/>
                </a:solidFill>
                <a:latin typeface="+mj-lt"/>
              </a:rPr>
              <a:t>Author (Trump Vs Clinton)</a:t>
            </a:r>
          </a:p>
          <a:p>
            <a:pPr marL="571500" lvl="2" indent="-114300">
              <a:spcBef>
                <a:spcPts val="600"/>
              </a:spcBef>
              <a:buSzPct val="100000"/>
              <a:buFont typeface="Arial"/>
              <a:buChar char="•"/>
            </a:pPr>
            <a:r>
              <a:rPr lang="en-US" sz="1400" dirty="0">
                <a:solidFill>
                  <a:schemeClr val="tx2"/>
                </a:solidFill>
                <a:latin typeface="+mj-lt"/>
              </a:rPr>
              <a:t>Channel (Twitter Vs Legal Documents)</a:t>
            </a:r>
          </a:p>
        </p:txBody>
      </p:sp>
      <p:sp>
        <p:nvSpPr>
          <p:cNvPr id="7" name="Rectangle 6">
            <a:extLst>
              <a:ext uri="{FF2B5EF4-FFF2-40B4-BE49-F238E27FC236}">
                <a16:creationId xmlns:a16="http://schemas.microsoft.com/office/drawing/2014/main" id="{F67E4B70-424A-40E7-B0A7-215351A5021F}"/>
              </a:ext>
            </a:extLst>
          </p:cNvPr>
          <p:cNvSpPr/>
          <p:nvPr/>
        </p:nvSpPr>
        <p:spPr>
          <a:xfrm>
            <a:off x="4660900" y="1495169"/>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r>
              <a:rPr lang="en-US" sz="1400" dirty="0">
                <a:solidFill>
                  <a:schemeClr val="tx2"/>
                </a:solidFill>
                <a:latin typeface="+mj-lt"/>
              </a:rPr>
              <a:t>Content is simply the text (strings) you are analyzing.  These data points represent the information of interest you are looking to gain insights from.</a:t>
            </a:r>
          </a:p>
        </p:txBody>
      </p:sp>
      <p:sp>
        <p:nvSpPr>
          <p:cNvPr id="8" name="Rectangle 7">
            <a:extLst>
              <a:ext uri="{FF2B5EF4-FFF2-40B4-BE49-F238E27FC236}">
                <a16:creationId xmlns:a16="http://schemas.microsoft.com/office/drawing/2014/main" id="{497FF6F5-C500-48D1-B165-914FA3901653}"/>
              </a:ext>
            </a:extLst>
          </p:cNvPr>
          <p:cNvSpPr/>
          <p:nvPr/>
        </p:nvSpPr>
        <p:spPr>
          <a:xfrm>
            <a:off x="365760" y="1126166"/>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What is Meta?</a:t>
            </a:r>
          </a:p>
        </p:txBody>
      </p:sp>
      <p:sp>
        <p:nvSpPr>
          <p:cNvPr id="9" name="Rectangle 8">
            <a:extLst>
              <a:ext uri="{FF2B5EF4-FFF2-40B4-BE49-F238E27FC236}">
                <a16:creationId xmlns:a16="http://schemas.microsoft.com/office/drawing/2014/main" id="{FF9A8A49-E9D2-4C79-A5F2-3524D6918E00}"/>
              </a:ext>
            </a:extLst>
          </p:cNvPr>
          <p:cNvSpPr/>
          <p:nvPr/>
        </p:nvSpPr>
        <p:spPr>
          <a:xfrm>
            <a:off x="4660900" y="1126166"/>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What is content?</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395801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0" lvl="1">
              <a:spcBef>
                <a:spcPts val="600"/>
              </a:spcBef>
              <a:buSzPct val="100000"/>
            </a:pPr>
            <a:endParaRPr lang="en-US" sz="1100" dirty="0">
              <a:solidFill>
                <a:schemeClr val="tx2"/>
              </a:solidFill>
            </a:endParaRPr>
          </a:p>
        </p:txBody>
      </p:sp>
      <p:sp>
        <p:nvSpPr>
          <p:cNvPr id="11" name="Rectangle 10">
            <a:extLst>
              <a:ext uri="{FF2B5EF4-FFF2-40B4-BE49-F238E27FC236}">
                <a16:creationId xmlns:a16="http://schemas.microsoft.com/office/drawing/2014/main" id="{09527BC1-8907-4E07-A42A-356F214BB629}"/>
              </a:ext>
            </a:extLst>
          </p:cNvPr>
          <p:cNvSpPr/>
          <p:nvPr/>
        </p:nvSpPr>
        <p:spPr>
          <a:xfrm>
            <a:off x="4660900" y="395801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0" lvl="1">
              <a:spcBef>
                <a:spcPts val="600"/>
              </a:spcBef>
              <a:buSzPct val="100000"/>
            </a:pPr>
            <a:endParaRPr lang="en-US" sz="1100" dirty="0">
              <a:solidFill>
                <a:schemeClr val="tx2"/>
              </a:solidFill>
            </a:endParaRPr>
          </a:p>
        </p:txBody>
      </p:sp>
      <p:sp>
        <p:nvSpPr>
          <p:cNvPr id="12" name="Rectangle 11">
            <a:extLst>
              <a:ext uri="{FF2B5EF4-FFF2-40B4-BE49-F238E27FC236}">
                <a16:creationId xmlns:a16="http://schemas.microsoft.com/office/drawing/2014/main" id="{19889756-F100-4C4C-ADAB-79A1BBE2D7E1}"/>
              </a:ext>
            </a:extLst>
          </p:cNvPr>
          <p:cNvSpPr/>
          <p:nvPr/>
        </p:nvSpPr>
        <p:spPr>
          <a:xfrm>
            <a:off x="365760" y="358901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Retaining/Extracting Meta</a:t>
            </a:r>
          </a:p>
        </p:txBody>
      </p:sp>
      <p:sp>
        <p:nvSpPr>
          <p:cNvPr id="13" name="Rectangle 12">
            <a:extLst>
              <a:ext uri="{FF2B5EF4-FFF2-40B4-BE49-F238E27FC236}">
                <a16:creationId xmlns:a16="http://schemas.microsoft.com/office/drawing/2014/main" id="{83814A6C-9653-47AC-BE5F-8C6874AD2F4F}"/>
              </a:ext>
            </a:extLst>
          </p:cNvPr>
          <p:cNvSpPr/>
          <p:nvPr/>
        </p:nvSpPr>
        <p:spPr>
          <a:xfrm>
            <a:off x="4660900" y="358901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Examining Content</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07777"/>
          </a:xfrm>
          <a:prstGeom prst="rect">
            <a:avLst/>
          </a:prstGeom>
          <a:solidFill>
            <a:schemeClr val="accent1"/>
          </a:solidFill>
        </p:spPr>
        <p:txBody>
          <a:bodyPr wrap="square">
            <a:spAutoFit/>
          </a:bodyPr>
          <a:lstStyle/>
          <a:p>
            <a:pPr defTabSz="457200"/>
            <a:r>
              <a:rPr lang="en-US" sz="1400" kern="1200" dirty="0">
                <a:solidFill>
                  <a:schemeClr val="bg1"/>
                </a:solidFill>
                <a:latin typeface="+mj-lt"/>
                <a:ea typeface="Arial Unicode MS" panose="020B0604020202020204" pitchFamily="34" charset="-128"/>
                <a:cs typeface="Consolas" panose="020B0609020204030204" pitchFamily="49" charset="0"/>
              </a:rPr>
              <a:t>During an analysis it may be helpful to examine both meta &amp; content information.</a:t>
            </a:r>
          </a:p>
        </p:txBody>
      </p:sp>
      <p:pic>
        <p:nvPicPr>
          <p:cNvPr id="17" name="Picture 16">
            <a:extLst>
              <a:ext uri="{FF2B5EF4-FFF2-40B4-BE49-F238E27FC236}">
                <a16:creationId xmlns:a16="http://schemas.microsoft.com/office/drawing/2014/main" id="{A3832C80-F1EC-462C-A9EB-A46B35D0BF49}"/>
              </a:ext>
            </a:extLst>
          </p:cNvPr>
          <p:cNvPicPr>
            <a:picLocks noChangeAspect="1"/>
          </p:cNvPicPr>
          <p:nvPr/>
        </p:nvPicPr>
        <p:blipFill rotWithShape="1">
          <a:blip r:embed="rId2"/>
          <a:srcRect r="31966"/>
          <a:stretch/>
        </p:blipFill>
        <p:spPr>
          <a:xfrm>
            <a:off x="506437" y="4020834"/>
            <a:ext cx="3898258" cy="1647332"/>
          </a:xfrm>
          <a:prstGeom prst="rect">
            <a:avLst/>
          </a:prstGeom>
        </p:spPr>
      </p:pic>
      <p:pic>
        <p:nvPicPr>
          <p:cNvPr id="18" name="Picture 17">
            <a:extLst>
              <a:ext uri="{FF2B5EF4-FFF2-40B4-BE49-F238E27FC236}">
                <a16:creationId xmlns:a16="http://schemas.microsoft.com/office/drawing/2014/main" id="{5970F0D0-CCBC-4903-86EC-CED9F6F0EF4F}"/>
              </a:ext>
            </a:extLst>
          </p:cNvPr>
          <p:cNvPicPr>
            <a:picLocks noChangeAspect="1"/>
          </p:cNvPicPr>
          <p:nvPr/>
        </p:nvPicPr>
        <p:blipFill>
          <a:blip r:embed="rId3"/>
          <a:stretch>
            <a:fillRect/>
          </a:stretch>
        </p:blipFill>
        <p:spPr>
          <a:xfrm>
            <a:off x="5810250" y="2379244"/>
            <a:ext cx="2152650" cy="771525"/>
          </a:xfrm>
          <a:prstGeom prst="rect">
            <a:avLst/>
          </a:prstGeom>
        </p:spPr>
      </p:pic>
      <p:sp>
        <p:nvSpPr>
          <p:cNvPr id="19" name="TextBox 18">
            <a:extLst>
              <a:ext uri="{FF2B5EF4-FFF2-40B4-BE49-F238E27FC236}">
                <a16:creationId xmlns:a16="http://schemas.microsoft.com/office/drawing/2014/main" id="{530F1DE9-664F-4280-9BA3-F8866EDBF645}"/>
              </a:ext>
            </a:extLst>
          </p:cNvPr>
          <p:cNvSpPr txBox="1"/>
          <p:nvPr/>
        </p:nvSpPr>
        <p:spPr>
          <a:xfrm rot="21034220">
            <a:off x="2630756" y="4274314"/>
            <a:ext cx="1755545" cy="369332"/>
          </a:xfrm>
          <a:prstGeom prst="rect">
            <a:avLst/>
          </a:prstGeom>
          <a:solidFill>
            <a:srgbClr val="FFC000"/>
          </a:solidFill>
          <a:ln>
            <a:noFill/>
          </a:ln>
        </p:spPr>
        <p:txBody>
          <a:bodyPr wrap="none" rtlCol="0">
            <a:spAutoFit/>
          </a:bodyPr>
          <a:lstStyle/>
          <a:p>
            <a:r>
              <a:rPr lang="en-US" dirty="0"/>
              <a:t>SINGLE BRACKET</a:t>
            </a:r>
          </a:p>
        </p:txBody>
      </p:sp>
      <p:cxnSp>
        <p:nvCxnSpPr>
          <p:cNvPr id="21" name="Straight Arrow Connector 20">
            <a:extLst>
              <a:ext uri="{FF2B5EF4-FFF2-40B4-BE49-F238E27FC236}">
                <a16:creationId xmlns:a16="http://schemas.microsoft.com/office/drawing/2014/main" id="{60244010-36D8-413F-B67E-5D2FEB9AD522}"/>
              </a:ext>
            </a:extLst>
          </p:cNvPr>
          <p:cNvCxnSpPr>
            <a:stCxn id="19" idx="0"/>
          </p:cNvCxnSpPr>
          <p:nvPr/>
        </p:nvCxnSpPr>
        <p:spPr>
          <a:xfrm flipH="1" flipV="1">
            <a:off x="1828800" y="4128379"/>
            <a:ext cx="1649474" cy="14843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2AC849E3-CF09-4430-9D69-8917F2563C7F}"/>
              </a:ext>
            </a:extLst>
          </p:cNvPr>
          <p:cNvPicPr>
            <a:picLocks noChangeAspect="1"/>
          </p:cNvPicPr>
          <p:nvPr/>
        </p:nvPicPr>
        <p:blipFill>
          <a:blip r:embed="rId4"/>
          <a:stretch>
            <a:fillRect/>
          </a:stretch>
        </p:blipFill>
        <p:spPr>
          <a:xfrm>
            <a:off x="4824412" y="4202594"/>
            <a:ext cx="2581275" cy="409575"/>
          </a:xfrm>
          <a:prstGeom prst="rect">
            <a:avLst/>
          </a:prstGeom>
        </p:spPr>
      </p:pic>
      <p:sp>
        <p:nvSpPr>
          <p:cNvPr id="23" name="TextBox 22">
            <a:extLst>
              <a:ext uri="{FF2B5EF4-FFF2-40B4-BE49-F238E27FC236}">
                <a16:creationId xmlns:a16="http://schemas.microsoft.com/office/drawing/2014/main" id="{4D799082-DB1A-4239-AE86-EEED16F9EE1E}"/>
              </a:ext>
            </a:extLst>
          </p:cNvPr>
          <p:cNvSpPr txBox="1"/>
          <p:nvPr/>
        </p:nvSpPr>
        <p:spPr>
          <a:xfrm rot="1281340">
            <a:off x="5188022" y="5114991"/>
            <a:ext cx="1864549" cy="369332"/>
          </a:xfrm>
          <a:prstGeom prst="rect">
            <a:avLst/>
          </a:prstGeom>
          <a:solidFill>
            <a:srgbClr val="FFC000"/>
          </a:solidFill>
          <a:ln>
            <a:noFill/>
          </a:ln>
        </p:spPr>
        <p:txBody>
          <a:bodyPr wrap="none" rtlCol="0">
            <a:spAutoFit/>
          </a:bodyPr>
          <a:lstStyle/>
          <a:p>
            <a:r>
              <a:rPr lang="en-US" dirty="0"/>
              <a:t>DOUBLE BRACKET</a:t>
            </a:r>
          </a:p>
        </p:txBody>
      </p:sp>
      <p:cxnSp>
        <p:nvCxnSpPr>
          <p:cNvPr id="24" name="Straight Arrow Connector 23">
            <a:extLst>
              <a:ext uri="{FF2B5EF4-FFF2-40B4-BE49-F238E27FC236}">
                <a16:creationId xmlns:a16="http://schemas.microsoft.com/office/drawing/2014/main" id="{F9CFA7E6-C8BB-4E75-9E42-9744DA6352ED}"/>
              </a:ext>
            </a:extLst>
          </p:cNvPr>
          <p:cNvCxnSpPr>
            <a:cxnSpLocks/>
            <a:stCxn id="23" idx="0"/>
          </p:cNvCxnSpPr>
          <p:nvPr/>
        </p:nvCxnSpPr>
        <p:spPr>
          <a:xfrm flipV="1">
            <a:off x="6187544" y="4437529"/>
            <a:ext cx="589774" cy="69014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Footer Placeholder 5">
            <a:extLst>
              <a:ext uri="{FF2B5EF4-FFF2-40B4-BE49-F238E27FC236}">
                <a16:creationId xmlns:a16="http://schemas.microsoft.com/office/drawing/2014/main" id="{2D7AE5BF-4435-4AF1-9B58-583FD7A1F3E1}"/>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26" name="Straight Connector 25">
            <a:extLst>
              <a:ext uri="{FF2B5EF4-FFF2-40B4-BE49-F238E27FC236}">
                <a16:creationId xmlns:a16="http://schemas.microsoft.com/office/drawing/2014/main" id="{E47E4E18-96BC-434B-AAF2-CC51E5FECB2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9CFAF7A-05CF-5A4A-9F1E-076E21EA95D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15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2" grpId="0" animBg="1"/>
      <p:bldP spid="13" grpId="0" animBg="1"/>
      <p:bldP spid="19" grpId="0" animBg="1"/>
      <p:bldP spid="2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Bag of Words: TERM DOCUMENT MATRIX</a:t>
            </a:r>
          </a:p>
        </p:txBody>
      </p:sp>
      <p:sp>
        <p:nvSpPr>
          <p:cNvPr id="4" name="Slide Number Placeholder 3"/>
          <p:cNvSpPr>
            <a:spLocks noGrp="1"/>
          </p:cNvSpPr>
          <p:nvPr>
            <p:ph type="sldNum" sz="quarter" idx="12"/>
          </p:nvPr>
        </p:nvSpPr>
        <p:spPr/>
        <p:txBody>
          <a:bodyPr/>
          <a:lstStyle/>
          <a:p>
            <a:fld id="{37290FF7-652B-4475-AEAB-8B1A5D23AE09}" type="slidenum">
              <a:rPr lang="en-US" smtClean="0"/>
              <a:t>54</a:t>
            </a:fld>
            <a:endParaRPr lang="en-US"/>
          </a:p>
        </p:txBody>
      </p:sp>
      <p:sp>
        <p:nvSpPr>
          <p:cNvPr id="5" name="Footer Placeholder 4"/>
          <p:cNvSpPr>
            <a:spLocks noGrp="1"/>
          </p:cNvSpPr>
          <p:nvPr>
            <p:ph type="ftr" sz="quarter" idx="3"/>
          </p:nvPr>
        </p:nvSpPr>
        <p:spPr/>
        <p:txBody>
          <a:bodyPr/>
          <a:lstStyle/>
          <a:p>
            <a:r>
              <a:rPr lang="en-US" dirty="0"/>
              <a:t>Kwartler CSCI -96</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5185143"/>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p:txBody>
      </p:sp>
      <p:sp>
        <p:nvSpPr>
          <p:cNvPr id="14" name="Rectangle 13">
            <a:extLst>
              <a:ext uri="{FF2B5EF4-FFF2-40B4-BE49-F238E27FC236}">
                <a16:creationId xmlns:a16="http://schemas.microsoft.com/office/drawing/2014/main" id="{9E667B80-37C5-4FA1-A8B6-4145CB28D72E}"/>
              </a:ext>
            </a:extLst>
          </p:cNvPr>
          <p:cNvSpPr/>
          <p:nvPr/>
        </p:nvSpPr>
        <p:spPr>
          <a:xfrm>
            <a:off x="367030" y="1237846"/>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5" name="Table 14">
            <a:extLst>
              <a:ext uri="{FF2B5EF4-FFF2-40B4-BE49-F238E27FC236}">
                <a16:creationId xmlns:a16="http://schemas.microsoft.com/office/drawing/2014/main" id="{270F226D-E0DE-45AD-821B-7663925F86C1}"/>
              </a:ext>
            </a:extLst>
          </p:cNvPr>
          <p:cNvGraphicFramePr>
            <a:graphicFrameLocks noGrp="1"/>
          </p:cNvGraphicFramePr>
          <p:nvPr/>
        </p:nvGraphicFramePr>
        <p:xfrm>
          <a:off x="2345177" y="2014661"/>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DE8506CF-AECA-4CC7-B5EC-4CA9F1E0F568}"/>
              </a:ext>
            </a:extLst>
          </p:cNvPr>
          <p:cNvSpPr/>
          <p:nvPr/>
        </p:nvSpPr>
        <p:spPr>
          <a:xfrm>
            <a:off x="2354580" y="1647280"/>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cxnSp>
        <p:nvCxnSpPr>
          <p:cNvPr id="11" name="Straight Connector 10">
            <a:extLst>
              <a:ext uri="{FF2B5EF4-FFF2-40B4-BE49-F238E27FC236}">
                <a16:creationId xmlns:a16="http://schemas.microsoft.com/office/drawing/2014/main" id="{44F0817B-6BAD-EC40-87D7-D795C28443A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696636F-C081-094B-BB6D-5DF2465D595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987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Bag of Words: DOCUMENT TERM MATRIX</a:t>
            </a:r>
          </a:p>
        </p:txBody>
      </p:sp>
      <p:sp>
        <p:nvSpPr>
          <p:cNvPr id="4" name="Slide Number Placeholder 3"/>
          <p:cNvSpPr>
            <a:spLocks noGrp="1"/>
          </p:cNvSpPr>
          <p:nvPr>
            <p:ph type="sldNum" sz="quarter" idx="12"/>
          </p:nvPr>
        </p:nvSpPr>
        <p:spPr/>
        <p:txBody>
          <a:bodyPr/>
          <a:lstStyle/>
          <a:p>
            <a:fld id="{37290FF7-652B-4475-AEAB-8B1A5D23AE09}" type="slidenum">
              <a:rPr lang="en-US" smtClean="0"/>
              <a:t>55</a:t>
            </a:fld>
            <a:endParaRPr lang="en-US"/>
          </a:p>
        </p:txBody>
      </p:sp>
      <p:sp>
        <p:nvSpPr>
          <p:cNvPr id="5" name="Footer Placeholder 4"/>
          <p:cNvSpPr>
            <a:spLocks noGrp="1"/>
          </p:cNvSpPr>
          <p:nvPr>
            <p:ph type="ftr" sz="quarter" idx="3"/>
          </p:nvPr>
        </p:nvSpPr>
        <p:spPr/>
        <p:txBody>
          <a:bodyPr/>
          <a:lstStyle/>
          <a:p>
            <a:r>
              <a:rPr lang="en-US" dirty="0"/>
              <a:t>Kwartler CSCI -96</a:t>
            </a:r>
          </a:p>
        </p:txBody>
      </p:sp>
      <p:sp>
        <p:nvSpPr>
          <p:cNvPr id="14" name="Rectangle 13">
            <a:extLst>
              <a:ext uri="{FF2B5EF4-FFF2-40B4-BE49-F238E27FC236}">
                <a16:creationId xmlns:a16="http://schemas.microsoft.com/office/drawing/2014/main" id="{9E667B80-37C5-4FA1-A8B6-4145CB28D72E}"/>
              </a:ext>
            </a:extLst>
          </p:cNvPr>
          <p:cNvSpPr/>
          <p:nvPr/>
        </p:nvSpPr>
        <p:spPr>
          <a:xfrm>
            <a:off x="367030" y="1116822"/>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nvGraphicFramePr>
        <p:xfrm>
          <a:off x="2815272" y="1945464"/>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2815272" y="1565233"/>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21" name="Rectangle 20">
            <a:extLst>
              <a:ext uri="{FF2B5EF4-FFF2-40B4-BE49-F238E27FC236}">
                <a16:creationId xmlns:a16="http://schemas.microsoft.com/office/drawing/2014/main" id="{5CCC3125-0793-4764-A090-AAD0A322BE20}"/>
              </a:ext>
            </a:extLst>
          </p:cNvPr>
          <p:cNvSpPr/>
          <p:nvPr/>
        </p:nvSpPr>
        <p:spPr>
          <a:xfrm>
            <a:off x="365760" y="5185143"/>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a:t>
            </a:r>
          </a:p>
        </p:txBody>
      </p:sp>
      <p:cxnSp>
        <p:nvCxnSpPr>
          <p:cNvPr id="11" name="Straight Connector 10">
            <a:extLst>
              <a:ext uri="{FF2B5EF4-FFF2-40B4-BE49-F238E27FC236}">
                <a16:creationId xmlns:a16="http://schemas.microsoft.com/office/drawing/2014/main" id="{3C64F642-201F-5F40-8A54-4EFBCD307E5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7D5C3A6-C26B-024D-8D99-F08EEE784ED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2036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Once cleaned, let’s get word frequencies.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5/27/23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56</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721064" y="3181314"/>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nvGraphicFramePr>
        <p:xfrm>
          <a:off x="5962071" y="2481280"/>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graphicFrame>
        <p:nvGraphicFramePr>
          <p:cNvPr id="15" name="Table 14">
            <a:extLst>
              <a:ext uri="{FF2B5EF4-FFF2-40B4-BE49-F238E27FC236}">
                <a16:creationId xmlns:a16="http://schemas.microsoft.com/office/drawing/2014/main" id="{F8D361A6-416C-4887-85FD-E5397746D674}"/>
              </a:ext>
            </a:extLst>
          </p:cNvPr>
          <p:cNvGraphicFramePr>
            <a:graphicFrameLocks noGrp="1"/>
          </p:cNvGraphicFramePr>
          <p:nvPr/>
        </p:nvGraphicFramePr>
        <p:xfrm>
          <a:off x="365760" y="2455880"/>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01845DF9-B1E1-4118-B900-F9A126E097C7}"/>
              </a:ext>
            </a:extLst>
          </p:cNvPr>
          <p:cNvSpPr/>
          <p:nvPr/>
        </p:nvSpPr>
        <p:spPr>
          <a:xfrm>
            <a:off x="365758" y="2088499"/>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7" name="Rectangle 16">
            <a:extLst>
              <a:ext uri="{FF2B5EF4-FFF2-40B4-BE49-F238E27FC236}">
                <a16:creationId xmlns:a16="http://schemas.microsoft.com/office/drawing/2014/main" id="{381F82B2-C164-4D27-B9E8-F79273567423}"/>
              </a:ext>
            </a:extLst>
          </p:cNvPr>
          <p:cNvSpPr/>
          <p:nvPr/>
        </p:nvSpPr>
        <p:spPr>
          <a:xfrm>
            <a:off x="5962071" y="2115520"/>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2" name="Footer Placeholder 5">
            <a:extLst>
              <a:ext uri="{FF2B5EF4-FFF2-40B4-BE49-F238E27FC236}">
                <a16:creationId xmlns:a16="http://schemas.microsoft.com/office/drawing/2014/main" id="{5E1BA8C0-D712-4C50-880C-42F6FF791BC7}"/>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8" name="Straight Connector 17">
            <a:extLst>
              <a:ext uri="{FF2B5EF4-FFF2-40B4-BE49-F238E27FC236}">
                <a16:creationId xmlns:a16="http://schemas.microsoft.com/office/drawing/2014/main" id="{D6093F20-57C0-1545-AA84-2972EC74544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0ADFAC-F481-1046-A792-B3D120841A4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1443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5/27/23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57</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081877"/>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nvGraphicFramePr>
        <p:xfrm>
          <a:off x="5962071" y="2373704"/>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007944"/>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nvGraphicFramePr>
        <p:xfrm>
          <a:off x="628650" y="2373704"/>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1993473"/>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cxnSp>
        <p:nvCxnSpPr>
          <p:cNvPr id="15" name="Straight Connector 14">
            <a:extLst>
              <a:ext uri="{FF2B5EF4-FFF2-40B4-BE49-F238E27FC236}">
                <a16:creationId xmlns:a16="http://schemas.microsoft.com/office/drawing/2014/main" id="{A61088DC-9085-DE47-80F0-5BF5D0DAB7C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47CF44E-2DF6-8C40-8F62-14D7C26199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0575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Let’s practice! Open ﻿</a:t>
            </a:r>
            <a:r>
              <a:rPr lang="en-US" sz="2800" dirty="0" err="1"/>
              <a:t>live_E_text_organization.R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5/27/23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58</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8" name="Rectangle 7">
            <a:extLst>
              <a:ext uri="{FF2B5EF4-FFF2-40B4-BE49-F238E27FC236}">
                <a16:creationId xmlns:a16="http://schemas.microsoft.com/office/drawing/2014/main" id="{5CCC3125-0793-4764-A090-AAD0A322BE20}"/>
              </a:ext>
            </a:extLst>
          </p:cNvPr>
          <p:cNvSpPr/>
          <p:nvPr/>
        </p:nvSpPr>
        <p:spPr>
          <a:xfrm>
            <a:off x="365760" y="2282915"/>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p:txBody>
      </p:sp>
      <p:sp>
        <p:nvSpPr>
          <p:cNvPr id="10" name="Rectangle 9">
            <a:extLst>
              <a:ext uri="{FF2B5EF4-FFF2-40B4-BE49-F238E27FC236}">
                <a16:creationId xmlns:a16="http://schemas.microsoft.com/office/drawing/2014/main" id="{19889756-F100-4C4C-ADAB-79A1BBE2D7E1}"/>
              </a:ext>
            </a:extLst>
          </p:cNvPr>
          <p:cNvSpPr/>
          <p:nvPr/>
        </p:nvSpPr>
        <p:spPr>
          <a:xfrm>
            <a:off x="365759" y="2040039"/>
            <a:ext cx="8384103" cy="233599"/>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 and change to a matrix</a:t>
            </a:r>
          </a:p>
        </p:txBody>
      </p:sp>
      <p:cxnSp>
        <p:nvCxnSpPr>
          <p:cNvPr id="11" name="Straight Connector 10">
            <a:extLst>
              <a:ext uri="{FF2B5EF4-FFF2-40B4-BE49-F238E27FC236}">
                <a16:creationId xmlns:a16="http://schemas.microsoft.com/office/drawing/2014/main" id="{19799CA2-823A-6142-9FE5-623D6238D9E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21E568B-9DE1-D948-A315-E53A9A919FE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5455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Lab/Homework</a:t>
            </a:r>
          </a:p>
        </p:txBody>
      </p:sp>
      <p:sp>
        <p:nvSpPr>
          <p:cNvPr id="4" name="Slide Number Placeholder 3"/>
          <p:cNvSpPr>
            <a:spLocks noGrp="1"/>
          </p:cNvSpPr>
          <p:nvPr>
            <p:ph type="sldNum" sz="quarter" idx="12"/>
          </p:nvPr>
        </p:nvSpPr>
        <p:spPr/>
        <p:txBody>
          <a:bodyPr/>
          <a:lstStyle/>
          <a:p>
            <a:fld id="{37290FF7-652B-4475-AEAB-8B1A5D23AE09}" type="slidenum">
              <a:rPr lang="en-US" smtClean="0"/>
              <a:t>59</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717099" y="2413338"/>
            <a:ext cx="6839180" cy="2031325"/>
          </a:xfrm>
          <a:prstGeom prst="rect">
            <a:avLst/>
          </a:prstGeom>
          <a:noFill/>
        </p:spPr>
        <p:txBody>
          <a:bodyPr wrap="none" rtlCol="0">
            <a:spAutoFit/>
          </a:bodyPr>
          <a:lstStyle/>
          <a:p>
            <a:pPr marL="285750" indent="-285750">
              <a:buFont typeface="Arial" panose="020B0604020202020204" pitchFamily="34" charset="0"/>
              <a:buChar char="•"/>
            </a:pPr>
            <a:r>
              <a:rPr lang="en-US" dirty="0"/>
              <a:t>Due </a:t>
            </a:r>
            <a:r>
              <a:rPr lang="en-US" b="1" u="sng" dirty="0"/>
              <a:t>TUES</a:t>
            </a:r>
            <a:r>
              <a:rPr lang="en-US" dirty="0"/>
              <a:t> Before Class!</a:t>
            </a:r>
          </a:p>
          <a:p>
            <a:pPr marL="742950" lvl="1" indent="-285750">
              <a:buFont typeface="Arial" panose="020B0604020202020204" pitchFamily="34" charset="0"/>
              <a:buChar char="•"/>
            </a:pPr>
            <a:r>
              <a:rPr lang="en-US" dirty="0"/>
              <a:t>﻿Complete: Day1_HW_Student.R</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EMAIL YOUR R SCRIPT TO </a:t>
            </a:r>
            <a:r>
              <a:rPr lang="en-US" dirty="0">
                <a:hlinkClick r:id="rId2"/>
              </a:rPr>
              <a:t>edwardkwartler@fas.Harvard.edu</a:t>
            </a:r>
            <a:endParaRPr lang="en-US" dirty="0"/>
          </a:p>
          <a:p>
            <a:pPr marL="1200150" lvl="2" indent="-285750">
              <a:buFont typeface="Arial" panose="020B0604020202020204" pitchFamily="34" charset="0"/>
              <a:buChar char="•"/>
            </a:pPr>
            <a:r>
              <a:rPr lang="en-US" i="1" dirty="0"/>
              <a:t>I will not chase down assignments, don’t be late or forget!</a:t>
            </a:r>
          </a:p>
          <a:p>
            <a:pPr marL="1200150" lvl="2" indent="-285750">
              <a:buFont typeface="Arial" panose="020B0604020202020204" pitchFamily="34" charset="0"/>
              <a:buChar char="•"/>
            </a:pPr>
            <a:r>
              <a:rPr lang="en-US" i="1" dirty="0"/>
              <a:t>Due before class</a:t>
            </a:r>
          </a:p>
          <a:p>
            <a:pPr marL="742950" lvl="1" indent="-285750">
              <a:buFont typeface="Arial" panose="020B0604020202020204" pitchFamily="34" charset="0"/>
              <a:buChar char="•"/>
            </a:pPr>
            <a:endParaRPr lang="en-US" dirty="0"/>
          </a:p>
        </p:txBody>
      </p:sp>
      <p:cxnSp>
        <p:nvCxnSpPr>
          <p:cNvPr id="7" name="Straight Connector 6">
            <a:extLst>
              <a:ext uri="{FF2B5EF4-FFF2-40B4-BE49-F238E27FC236}">
                <a16:creationId xmlns:a16="http://schemas.microsoft.com/office/drawing/2014/main" id="{790F3EAB-FC60-6E45-9517-135F640C982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E901B5F-7348-EA43-83B7-CB242263149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657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Community Learning Expectations</a:t>
            </a:r>
          </a:p>
        </p:txBody>
      </p:sp>
      <p:sp>
        <p:nvSpPr>
          <p:cNvPr id="4" name="Slide Number Placeholder 3"/>
          <p:cNvSpPr>
            <a:spLocks noGrp="1"/>
          </p:cNvSpPr>
          <p:nvPr>
            <p:ph type="sldNum" sz="quarter" idx="12"/>
          </p:nvPr>
        </p:nvSpPr>
        <p:spPr/>
        <p:txBody>
          <a:bodyPr/>
          <a:lstStyle/>
          <a:p>
            <a:fld id="{37290FF7-652B-4475-AEAB-8B1A5D23AE09}" type="slidenum">
              <a:rPr lang="en-US" smtClean="0"/>
              <a:t>6</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208151" y="1114419"/>
            <a:ext cx="8729662" cy="1477328"/>
          </a:xfrm>
          <a:prstGeom prst="rect">
            <a:avLst/>
          </a:prstGeom>
          <a:noFill/>
        </p:spPr>
        <p:txBody>
          <a:bodyPr wrap="square" rtlCol="0">
            <a:spAutoFit/>
          </a:bodyPr>
          <a:lstStyle/>
          <a:p>
            <a:r>
              <a:rPr lang="en-US" dirty="0"/>
              <a:t>I expect:</a:t>
            </a:r>
          </a:p>
          <a:p>
            <a:pPr marL="571500" lvl="1" indent="-114300">
              <a:buFont typeface="Arial" panose="020B0604020202020204" pitchFamily="34" charset="0"/>
              <a:buChar char="•"/>
            </a:pPr>
            <a:r>
              <a:rPr lang="en-US" dirty="0"/>
              <a:t>Kindness &gt; Cleverness</a:t>
            </a:r>
          </a:p>
          <a:p>
            <a:pPr marL="571500" lvl="1" indent="-114300">
              <a:buFont typeface="Arial" panose="020B0604020202020204" pitchFamily="34" charset="0"/>
              <a:buChar char="•"/>
            </a:pPr>
            <a:r>
              <a:rPr lang="en-US" dirty="0"/>
              <a:t>Active learning &amp; participation</a:t>
            </a:r>
          </a:p>
          <a:p>
            <a:pPr marL="571500" lvl="1" indent="-114300">
              <a:buFont typeface="Arial" panose="020B0604020202020204" pitchFamily="34" charset="0"/>
              <a:buChar char="•"/>
            </a:pPr>
            <a:r>
              <a:rPr lang="en-US" dirty="0"/>
              <a:t>To make adjustments along the way so learning will be engaging &amp; fun</a:t>
            </a:r>
          </a:p>
          <a:p>
            <a:pPr marL="571500" lvl="1" indent="-114300">
              <a:buFont typeface="Arial" panose="020B0604020202020204" pitchFamily="34" charset="0"/>
              <a:buChar char="•"/>
            </a:pPr>
            <a:r>
              <a:rPr lang="en-US" dirty="0"/>
              <a:t>Academic rigor</a:t>
            </a:r>
          </a:p>
        </p:txBody>
      </p:sp>
      <p:sp>
        <p:nvSpPr>
          <p:cNvPr id="7" name="TextBox 6">
            <a:extLst>
              <a:ext uri="{FF2B5EF4-FFF2-40B4-BE49-F238E27FC236}">
                <a16:creationId xmlns:a16="http://schemas.microsoft.com/office/drawing/2014/main" id="{BA707F99-24C1-644B-A9B4-3CB363B27A8D}"/>
              </a:ext>
            </a:extLst>
          </p:cNvPr>
          <p:cNvSpPr txBox="1"/>
          <p:nvPr/>
        </p:nvSpPr>
        <p:spPr>
          <a:xfrm>
            <a:off x="208151" y="4184830"/>
            <a:ext cx="6111967" cy="1477328"/>
          </a:xfrm>
          <a:prstGeom prst="rect">
            <a:avLst/>
          </a:prstGeom>
          <a:noFill/>
        </p:spPr>
        <p:txBody>
          <a:bodyPr wrap="square" rtlCol="0">
            <a:spAutoFit/>
          </a:bodyPr>
          <a:lstStyle/>
          <a:p>
            <a:pPr lvl="1"/>
            <a:endParaRPr lang="en-US" dirty="0"/>
          </a:p>
          <a:p>
            <a:r>
              <a:rPr lang="en-US" dirty="0"/>
              <a:t>I do </a:t>
            </a:r>
            <a:r>
              <a:rPr lang="en-US" b="1" u="sng" dirty="0"/>
              <a:t>not</a:t>
            </a:r>
            <a:r>
              <a:rPr lang="en-US" dirty="0"/>
              <a:t> expect:</a:t>
            </a:r>
          </a:p>
          <a:p>
            <a:pPr marL="571500" lvl="1" indent="-114300">
              <a:buFont typeface="Arial" panose="020B0604020202020204" pitchFamily="34" charset="0"/>
              <a:buChar char="•"/>
            </a:pPr>
            <a:r>
              <a:rPr lang="en-US" dirty="0"/>
              <a:t>Expert programmers or production quality coding skills – </a:t>
            </a:r>
            <a:r>
              <a:rPr lang="en-US" i="1" dirty="0"/>
              <a:t>not really a programming course</a:t>
            </a:r>
          </a:p>
          <a:p>
            <a:pPr marL="571500" lvl="1" indent="-114300">
              <a:buFont typeface="Arial" panose="020B0604020202020204" pitchFamily="34" charset="0"/>
              <a:buChar char="•"/>
            </a:pPr>
            <a:r>
              <a:rPr lang="en-US" dirty="0"/>
              <a:t>Significant math skills – </a:t>
            </a:r>
            <a:r>
              <a:rPr lang="en-US" i="1" dirty="0"/>
              <a:t>not a heavy math course</a:t>
            </a:r>
          </a:p>
        </p:txBody>
      </p:sp>
      <p:sp>
        <p:nvSpPr>
          <p:cNvPr id="8" name="TextBox 7">
            <a:extLst>
              <a:ext uri="{FF2B5EF4-FFF2-40B4-BE49-F238E27FC236}">
                <a16:creationId xmlns:a16="http://schemas.microsoft.com/office/drawing/2014/main" id="{8C6E06BA-75DB-DC43-B583-243380603105}"/>
              </a:ext>
            </a:extLst>
          </p:cNvPr>
          <p:cNvSpPr txBox="1"/>
          <p:nvPr/>
        </p:nvSpPr>
        <p:spPr>
          <a:xfrm>
            <a:off x="208151" y="2788124"/>
            <a:ext cx="8729662" cy="1200329"/>
          </a:xfrm>
          <a:prstGeom prst="rect">
            <a:avLst/>
          </a:prstGeom>
          <a:noFill/>
        </p:spPr>
        <p:txBody>
          <a:bodyPr wrap="square" rtlCol="0">
            <a:spAutoFit/>
          </a:bodyPr>
          <a:lstStyle/>
          <a:p>
            <a:r>
              <a:rPr lang="en-US" dirty="0"/>
              <a:t>My goal for your learning experience is that the topics are:</a:t>
            </a:r>
          </a:p>
          <a:p>
            <a:pPr marL="571500" lvl="1" indent="-114300">
              <a:buFont typeface="Arial" panose="020B0604020202020204" pitchFamily="34" charset="0"/>
              <a:buChar char="•"/>
            </a:pPr>
            <a:r>
              <a:rPr lang="en-US" b="1" dirty="0"/>
              <a:t>Interesting </a:t>
            </a:r>
          </a:p>
          <a:p>
            <a:pPr marL="571500" lvl="1" indent="-114300">
              <a:buFont typeface="Arial" panose="020B0604020202020204" pitchFamily="34" charset="0"/>
              <a:buChar char="•"/>
            </a:pPr>
            <a:r>
              <a:rPr lang="en-US" b="1" dirty="0"/>
              <a:t>Applicable</a:t>
            </a:r>
            <a:r>
              <a:rPr lang="en-US" dirty="0"/>
              <a:t> as a professional, researcher or future business person</a:t>
            </a:r>
          </a:p>
          <a:p>
            <a:pPr marL="571500" lvl="1" indent="-114300">
              <a:buFont typeface="Arial" panose="020B0604020202020204" pitchFamily="34" charset="0"/>
              <a:buChar char="•"/>
            </a:pPr>
            <a:r>
              <a:rPr lang="en-US" b="1" dirty="0"/>
              <a:t>Perspective building </a:t>
            </a:r>
            <a:r>
              <a:rPr lang="en-US" dirty="0"/>
              <a:t>as a consumer affected by these methods</a:t>
            </a:r>
          </a:p>
        </p:txBody>
      </p:sp>
      <p:cxnSp>
        <p:nvCxnSpPr>
          <p:cNvPr id="9" name="Straight Connector 8">
            <a:extLst>
              <a:ext uri="{FF2B5EF4-FFF2-40B4-BE49-F238E27FC236}">
                <a16:creationId xmlns:a16="http://schemas.microsoft.com/office/drawing/2014/main" id="{10699083-E316-054C-B996-3F5A2D80A0E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442B2A0-3F7B-2843-96B4-35724523459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03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1"/>
          <p:cNvSpPr>
            <a:spLocks noGrp="1"/>
          </p:cNvSpPr>
          <p:nvPr>
            <p:ph type="dt" sz="half" idx="10"/>
          </p:nvPr>
        </p:nvSpPr>
        <p:spPr>
          <a:xfrm>
            <a:off x="628650" y="6327775"/>
            <a:ext cx="2057400" cy="365125"/>
          </a:xfrm>
        </p:spPr>
        <p:txBody>
          <a:bodyPr/>
          <a:lstStyle/>
          <a:p>
            <a:fld id="{6700A58B-DD98-43D0-B791-721480A02982}" type="datetime1">
              <a:rPr lang="en-US" smtClean="0"/>
              <a:t>5/27/23</a:t>
            </a:fld>
            <a:endParaRPr lang="en-US"/>
          </a:p>
        </p:txBody>
      </p:sp>
      <p:sp>
        <p:nvSpPr>
          <p:cNvPr id="9" name="Slide Number Placeholder 3"/>
          <p:cNvSpPr>
            <a:spLocks noGrp="1"/>
          </p:cNvSpPr>
          <p:nvPr>
            <p:ph type="sldNum" sz="quarter" idx="12"/>
          </p:nvPr>
        </p:nvSpPr>
        <p:spPr>
          <a:xfrm>
            <a:off x="6457950" y="6356351"/>
            <a:ext cx="857250" cy="365125"/>
          </a:xfrm>
        </p:spPr>
        <p:txBody>
          <a:bodyPr/>
          <a:lstStyle/>
          <a:p>
            <a:r>
              <a:rPr lang="en-US" dirty="0"/>
              <a:t>14</a:t>
            </a:r>
          </a:p>
        </p:txBody>
      </p:sp>
      <p:sp>
        <p:nvSpPr>
          <p:cNvPr id="14" name="Footer Placeholder 5">
            <a:extLst>
              <a:ext uri="{FF2B5EF4-FFF2-40B4-BE49-F238E27FC236}">
                <a16:creationId xmlns:a16="http://schemas.microsoft.com/office/drawing/2014/main" id="{7CF42E13-F741-47C0-ABF2-930A6A838440}"/>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5" name="Title 1">
            <a:extLst>
              <a:ext uri="{FF2B5EF4-FFF2-40B4-BE49-F238E27FC236}">
                <a16:creationId xmlns:a16="http://schemas.microsoft.com/office/drawing/2014/main" id="{B0DD9A6B-56F5-F84A-918D-AB596D61E5DC}"/>
              </a:ext>
            </a:extLst>
          </p:cNvPr>
          <p:cNvSpPr>
            <a:spLocks noGrp="1"/>
          </p:cNvSpPr>
          <p:nvPr>
            <p:ph type="title"/>
          </p:nvPr>
        </p:nvSpPr>
        <p:spPr>
          <a:xfrm>
            <a:off x="0" y="365126"/>
            <a:ext cx="9144000" cy="591477"/>
          </a:xfrm>
        </p:spPr>
        <p:txBody>
          <a:bodyPr/>
          <a:lstStyle/>
          <a:p>
            <a:r>
              <a:rPr lang="en-US" dirty="0"/>
              <a:t>A safe/supportive learning environment</a:t>
            </a:r>
          </a:p>
        </p:txBody>
      </p:sp>
      <p:sp>
        <p:nvSpPr>
          <p:cNvPr id="16" name="Content Placeholder 2">
            <a:extLst>
              <a:ext uri="{FF2B5EF4-FFF2-40B4-BE49-F238E27FC236}">
                <a16:creationId xmlns:a16="http://schemas.microsoft.com/office/drawing/2014/main" id="{8BBFF8D1-D9A4-864C-96AF-1F16EC9B819D}"/>
              </a:ext>
            </a:extLst>
          </p:cNvPr>
          <p:cNvSpPr txBox="1">
            <a:spLocks/>
          </p:cNvSpPr>
          <p:nvPr/>
        </p:nvSpPr>
        <p:spPr>
          <a:xfrm>
            <a:off x="228600" y="1219200"/>
            <a:ext cx="8686800" cy="4906963"/>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prstClr val="black"/>
                </a:solidFill>
                <a:latin typeface="+mj-lt"/>
                <a:cs typeface="Arial Unicode MS" panose="020B0604020202020204" pitchFamily="34" charset="-128"/>
              </a:rPr>
              <a:t>In this class, we use a lot of tweets…which have never been read.</a:t>
            </a:r>
          </a:p>
          <a:p>
            <a:r>
              <a:rPr lang="en-US" sz="2800" dirty="0">
                <a:solidFill>
                  <a:prstClr val="black"/>
                </a:solidFill>
                <a:latin typeface="+mj-lt"/>
                <a:cs typeface="Arial Unicode MS" panose="020B0604020202020204" pitchFamily="34" charset="-128"/>
              </a:rPr>
              <a:t>“Keyboard Courage” is rampant which may entail some less than ideal topics.</a:t>
            </a:r>
          </a:p>
          <a:p>
            <a:pPr lvl="1"/>
            <a:r>
              <a:rPr lang="en-US" sz="2000" dirty="0">
                <a:solidFill>
                  <a:prstClr val="black"/>
                </a:solidFill>
                <a:latin typeface="+mj-lt"/>
                <a:cs typeface="Arial Unicode MS" panose="020B0604020202020204" pitchFamily="34" charset="-128"/>
              </a:rPr>
              <a:t>Twitter is a realistic Natural Language Channel</a:t>
            </a:r>
          </a:p>
          <a:p>
            <a:pPr lvl="1"/>
            <a:r>
              <a:rPr lang="en-US" sz="2000" dirty="0">
                <a:solidFill>
                  <a:prstClr val="black"/>
                </a:solidFill>
                <a:latin typeface="+mj-lt"/>
                <a:cs typeface="Arial Unicode MS" panose="020B0604020202020204" pitchFamily="34" charset="-128"/>
              </a:rPr>
              <a:t>It is a great place to get topics, and messy challenging data.</a:t>
            </a:r>
          </a:p>
          <a:p>
            <a:pPr lvl="1"/>
            <a:r>
              <a:rPr lang="en-US" sz="2000" dirty="0">
                <a:solidFill>
                  <a:prstClr val="black"/>
                </a:solidFill>
                <a:latin typeface="+mj-lt"/>
                <a:cs typeface="Arial Unicode MS" panose="020B0604020202020204" pitchFamily="34" charset="-128"/>
              </a:rPr>
              <a:t>As a safe learning environment, no offense is intended, merely exposure to a real data set.  If offended, please reach out and I will get you additional data sets.</a:t>
            </a:r>
          </a:p>
          <a:p>
            <a:pPr marL="0" indent="0">
              <a:buFont typeface="Arial"/>
              <a:buNone/>
            </a:pPr>
            <a:endParaRPr lang="en-US" sz="2800" dirty="0">
              <a:solidFill>
                <a:prstClr val="black"/>
              </a:solidFill>
              <a:latin typeface="+mj-lt"/>
              <a:cs typeface="Arial Unicode MS" panose="020B0604020202020204" pitchFamily="34" charset="-128"/>
            </a:endParaRPr>
          </a:p>
        </p:txBody>
      </p:sp>
      <p:grpSp>
        <p:nvGrpSpPr>
          <p:cNvPr id="17" name="Group 16">
            <a:extLst>
              <a:ext uri="{FF2B5EF4-FFF2-40B4-BE49-F238E27FC236}">
                <a16:creationId xmlns:a16="http://schemas.microsoft.com/office/drawing/2014/main" id="{0CFDE04B-3080-5A48-8C1F-D1360AAEC3EC}"/>
              </a:ext>
            </a:extLst>
          </p:cNvPr>
          <p:cNvGrpSpPr/>
          <p:nvPr/>
        </p:nvGrpSpPr>
        <p:grpSpPr>
          <a:xfrm>
            <a:off x="2581325" y="4713667"/>
            <a:ext cx="3033864" cy="1281229"/>
            <a:chOff x="1969548" y="3881549"/>
            <a:chExt cx="3981350" cy="1954320"/>
          </a:xfrm>
        </p:grpSpPr>
        <p:pic>
          <p:nvPicPr>
            <p:cNvPr id="18" name="Picture 17">
              <a:extLst>
                <a:ext uri="{FF2B5EF4-FFF2-40B4-BE49-F238E27FC236}">
                  <a16:creationId xmlns:a16="http://schemas.microsoft.com/office/drawing/2014/main" id="{82CC7484-76FB-FA4C-BB26-5ECBCBA8A3EC}"/>
                </a:ext>
              </a:extLst>
            </p:cNvPr>
            <p:cNvPicPr>
              <a:picLocks noChangeAspect="1"/>
            </p:cNvPicPr>
            <p:nvPr/>
          </p:nvPicPr>
          <p:blipFill>
            <a:blip r:embed="rId2"/>
            <a:stretch>
              <a:fillRect/>
            </a:stretch>
          </p:blipFill>
          <p:spPr>
            <a:xfrm>
              <a:off x="1969548" y="4794863"/>
              <a:ext cx="1280448" cy="1041006"/>
            </a:xfrm>
            <a:prstGeom prst="rect">
              <a:avLst/>
            </a:prstGeom>
          </p:spPr>
        </p:pic>
        <p:sp>
          <p:nvSpPr>
            <p:cNvPr id="19" name="Oval Callout 18">
              <a:extLst>
                <a:ext uri="{FF2B5EF4-FFF2-40B4-BE49-F238E27FC236}">
                  <a16:creationId xmlns:a16="http://schemas.microsoft.com/office/drawing/2014/main" id="{9B2CE8FD-6402-B241-9EB0-E887C332EBB8}"/>
                </a:ext>
              </a:extLst>
            </p:cNvPr>
            <p:cNvSpPr/>
            <p:nvPr/>
          </p:nvSpPr>
          <p:spPr>
            <a:xfrm>
              <a:off x="3933123" y="3881549"/>
              <a:ext cx="2017775" cy="819324"/>
            </a:xfrm>
            <a:prstGeom prst="wedgeEllipseCallout">
              <a:avLst>
                <a:gd name="adj1" fmla="val -77686"/>
                <a:gd name="adj2" fmla="val 70000"/>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Arial Unicode MS" panose="020B0604020202020204" pitchFamily="34" charset="-128"/>
                </a:rPr>
                <a:t>#%@*!!!</a:t>
              </a:r>
            </a:p>
          </p:txBody>
        </p:sp>
      </p:grpSp>
    </p:spTree>
    <p:extLst>
      <p:ext uri="{BB962C8B-B14F-4D97-AF65-F5344CB8AC3E}">
        <p14:creationId xmlns:p14="http://schemas.microsoft.com/office/powerpoint/2010/main" val="3586741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dirty="0"/>
          </a:p>
        </p:txBody>
      </p:sp>
      <p:sp>
        <p:nvSpPr>
          <p:cNvPr id="3" name="Title 2"/>
          <p:cNvSpPr>
            <a:spLocks noGrp="1"/>
          </p:cNvSpPr>
          <p:nvPr>
            <p:ph type="title"/>
          </p:nvPr>
        </p:nvSpPr>
        <p:spPr/>
        <p:txBody>
          <a:bodyPr/>
          <a:lstStyle/>
          <a:p>
            <a:r>
              <a:rPr lang="en-US" dirty="0"/>
              <a:t>My style</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p:cNvSpPr>
            <a:spLocks noGrp="1"/>
          </p:cNvSpPr>
          <p:nvPr>
            <p:ph type="ftr" sz="quarter" idx="3"/>
          </p:nvPr>
        </p:nvSpPr>
        <p:spPr/>
        <p:txBody>
          <a:bodyPr/>
          <a:lstStyle/>
          <a:p>
            <a:r>
              <a:rPr lang="en-US" dirty="0"/>
              <a:t>Kwartler</a:t>
            </a:r>
          </a:p>
        </p:txBody>
      </p:sp>
      <p:sp>
        <p:nvSpPr>
          <p:cNvPr id="6" name="TextBox 5"/>
          <p:cNvSpPr txBox="1"/>
          <p:nvPr/>
        </p:nvSpPr>
        <p:spPr>
          <a:xfrm>
            <a:off x="336175" y="1639506"/>
            <a:ext cx="840302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This is a intensive 1 week course requiring programing.  </a:t>
            </a:r>
          </a:p>
          <a:p>
            <a:pPr marL="742950" lvl="1" indent="-285750">
              <a:buFont typeface="Arial" panose="020B0604020202020204" pitchFamily="34" charset="0"/>
              <a:buChar char="•"/>
            </a:pPr>
            <a:r>
              <a:rPr lang="en-US" dirty="0">
                <a:solidFill>
                  <a:schemeClr val="accent1"/>
                </a:solidFill>
              </a:rPr>
              <a:t>Don’t be intimidated if its your first time with R.   My job is your learning outcomes.  I am here to help.</a:t>
            </a:r>
          </a:p>
          <a:p>
            <a:pPr marL="742950" lvl="1" indent="-285750">
              <a:buFont typeface="Arial" panose="020B0604020202020204" pitchFamily="34" charset="0"/>
              <a:buChar char="•"/>
            </a:pPr>
            <a:endParaRPr lang="en-US" dirty="0">
              <a:solidFill>
                <a:schemeClr val="accent1"/>
              </a:solidFill>
            </a:endParaRPr>
          </a:p>
        </p:txBody>
      </p:sp>
      <p:sp>
        <p:nvSpPr>
          <p:cNvPr id="7" name="Rectangle 6"/>
          <p:cNvSpPr/>
          <p:nvPr/>
        </p:nvSpPr>
        <p:spPr>
          <a:xfrm>
            <a:off x="748862" y="1133276"/>
            <a:ext cx="7646276" cy="2680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learn from being challenged</a:t>
            </a:r>
          </a:p>
        </p:txBody>
      </p:sp>
      <p:sp>
        <p:nvSpPr>
          <p:cNvPr id="8" name="TextBox 7">
            <a:extLst>
              <a:ext uri="{FF2B5EF4-FFF2-40B4-BE49-F238E27FC236}">
                <a16:creationId xmlns:a16="http://schemas.microsoft.com/office/drawing/2014/main" id="{5B4133C3-7525-1B48-BC6D-9EA213239441}"/>
              </a:ext>
            </a:extLst>
          </p:cNvPr>
          <p:cNvSpPr txBox="1"/>
          <p:nvPr/>
        </p:nvSpPr>
        <p:spPr>
          <a:xfrm>
            <a:off x="349622" y="2484964"/>
            <a:ext cx="8403021" cy="923330"/>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It can be uncomfortable learning something new. </a:t>
            </a:r>
          </a:p>
          <a:p>
            <a:pPr marL="742950" lvl="1" indent="-285750">
              <a:buFont typeface="Arial" panose="020B0604020202020204" pitchFamily="34" charset="0"/>
              <a:buChar char="•"/>
            </a:pPr>
            <a:r>
              <a:rPr lang="en-US" dirty="0">
                <a:solidFill>
                  <a:schemeClr val="accent1"/>
                </a:solidFill>
              </a:rPr>
              <a:t>Discomfort means you are applying/challenging yourself.  It’s ok and expected.</a:t>
            </a:r>
          </a:p>
        </p:txBody>
      </p:sp>
      <p:sp>
        <p:nvSpPr>
          <p:cNvPr id="9" name="TextBox 8">
            <a:extLst>
              <a:ext uri="{FF2B5EF4-FFF2-40B4-BE49-F238E27FC236}">
                <a16:creationId xmlns:a16="http://schemas.microsoft.com/office/drawing/2014/main" id="{51559EA3-3686-2C4C-97F3-8615812D6B0A}"/>
              </a:ext>
            </a:extLst>
          </p:cNvPr>
          <p:cNvSpPr txBox="1"/>
          <p:nvPr/>
        </p:nvSpPr>
        <p:spPr>
          <a:xfrm>
            <a:off x="363070" y="4455599"/>
            <a:ext cx="6562166" cy="1477328"/>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“Homework/reading is taking hours &amp; I want to go to social activities.”</a:t>
            </a:r>
          </a:p>
          <a:p>
            <a:pPr marL="742950" lvl="1" indent="-285750">
              <a:buFont typeface="Arial" panose="020B0604020202020204" pitchFamily="34" charset="0"/>
              <a:buChar char="•"/>
            </a:pPr>
            <a:r>
              <a:rPr lang="en-US" dirty="0">
                <a:solidFill>
                  <a:schemeClr val="accent1"/>
                </a:solidFill>
              </a:rPr>
              <a:t>You are earning credit in an intensive manner.  Expect intensity and rigor at a prestigious institution. </a:t>
            </a:r>
          </a:p>
        </p:txBody>
      </p:sp>
      <p:sp>
        <p:nvSpPr>
          <p:cNvPr id="10" name="TextBox 9">
            <a:extLst>
              <a:ext uri="{FF2B5EF4-FFF2-40B4-BE49-F238E27FC236}">
                <a16:creationId xmlns:a16="http://schemas.microsoft.com/office/drawing/2014/main" id="{7BFBD3E9-9B22-3644-BBC8-5A0334643DC7}"/>
              </a:ext>
            </a:extLst>
          </p:cNvPr>
          <p:cNvSpPr txBox="1"/>
          <p:nvPr/>
        </p:nvSpPr>
        <p:spPr>
          <a:xfrm>
            <a:off x="336175" y="3483729"/>
            <a:ext cx="8403021" cy="923330"/>
          </a:xfrm>
          <a:prstGeom prst="rect">
            <a:avLst/>
          </a:prstGeom>
          <a:noFill/>
        </p:spPr>
        <p:txBody>
          <a:bodyPr wrap="square" rtlCol="0">
            <a:spAutoFit/>
          </a:bodyPr>
          <a:lstStyle/>
          <a:p>
            <a:pPr lvl="1"/>
            <a:endParaRPr lang="en-US" dirty="0"/>
          </a:p>
          <a:p>
            <a:pPr marL="285750" indent="-285750">
              <a:buFont typeface="Arial" panose="020B0604020202020204" pitchFamily="34" charset="0"/>
              <a:buChar char="•"/>
            </a:pPr>
            <a:r>
              <a:rPr lang="en-US" dirty="0"/>
              <a:t>The professor doesn’t give everyone the top scores &amp; no extra credit.</a:t>
            </a:r>
          </a:p>
          <a:p>
            <a:pPr marL="742950" lvl="1" indent="-285750">
              <a:buFont typeface="Arial" panose="020B0604020202020204" pitchFamily="34" charset="0"/>
              <a:buChar char="•"/>
            </a:pPr>
            <a:r>
              <a:rPr lang="en-US" dirty="0">
                <a:solidFill>
                  <a:schemeClr val="accent1"/>
                </a:solidFill>
              </a:rPr>
              <a:t>You earn the actual grade but I am fair and reasonable</a:t>
            </a:r>
          </a:p>
        </p:txBody>
      </p:sp>
      <p:cxnSp>
        <p:nvCxnSpPr>
          <p:cNvPr id="11" name="Straight Connector 10">
            <a:extLst>
              <a:ext uri="{FF2B5EF4-FFF2-40B4-BE49-F238E27FC236}">
                <a16:creationId xmlns:a16="http://schemas.microsoft.com/office/drawing/2014/main" id="{076E60FC-E4B2-DD49-9B6E-19E19E0786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B04E708-C07C-654F-BCA9-ADE987C417E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34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5/27/23</a:t>
            </a:fld>
            <a:endParaRPr lang="en-US"/>
          </a:p>
        </p:txBody>
      </p:sp>
      <p:sp>
        <p:nvSpPr>
          <p:cNvPr id="3" name="Title 2"/>
          <p:cNvSpPr>
            <a:spLocks noGrp="1"/>
          </p:cNvSpPr>
          <p:nvPr>
            <p:ph type="title"/>
          </p:nvPr>
        </p:nvSpPr>
        <p:spPr/>
        <p:txBody>
          <a:bodyPr/>
          <a:lstStyle/>
          <a:p>
            <a:r>
              <a:rPr lang="en-US" dirty="0"/>
              <a:t>Some motivation</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Rectangle 5"/>
          <p:cNvSpPr/>
          <p:nvPr/>
        </p:nvSpPr>
        <p:spPr>
          <a:xfrm>
            <a:off x="614391" y="1160621"/>
            <a:ext cx="7646276" cy="63063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you are struggling, ask Prof help, evening labs, lunchtime office hours, email or even smoke signals, whatever it takes to succeed.</a:t>
            </a:r>
          </a:p>
        </p:txBody>
      </p:sp>
      <p:pic>
        <p:nvPicPr>
          <p:cNvPr id="7" name="Picture 2" descr="Image result for meme hard 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1625" y="1991945"/>
            <a:ext cx="1852167" cy="24321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26292" y="2425108"/>
            <a:ext cx="492409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Focus on your learning outcomes</a:t>
            </a:r>
          </a:p>
          <a:p>
            <a:pPr marL="285750" indent="-285750">
              <a:buFont typeface="Arial" panose="020B0604020202020204" pitchFamily="34" charset="0"/>
              <a:buChar char="•"/>
            </a:pPr>
            <a:r>
              <a:rPr lang="en-US" dirty="0"/>
              <a:t>Don’t focus on your grade</a:t>
            </a:r>
          </a:p>
          <a:p>
            <a:pPr marL="285750" indent="-285750">
              <a:buFont typeface="Arial" panose="020B0604020202020204" pitchFamily="34" charset="0"/>
              <a:buChar char="•"/>
            </a:pPr>
            <a:r>
              <a:rPr lang="en-US" dirty="0"/>
              <a:t>You own the level of effort &amp; engagement in your learning</a:t>
            </a:r>
          </a:p>
        </p:txBody>
      </p:sp>
      <p:sp>
        <p:nvSpPr>
          <p:cNvPr id="9" name="TextBox 8"/>
          <p:cNvSpPr txBox="1"/>
          <p:nvPr/>
        </p:nvSpPr>
        <p:spPr>
          <a:xfrm>
            <a:off x="626292" y="3854521"/>
            <a:ext cx="452995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 am focused on your learning outcomes</a:t>
            </a:r>
          </a:p>
          <a:p>
            <a:pPr marL="285750" indent="-285750">
              <a:buFont typeface="Arial" panose="020B0604020202020204" pitchFamily="34" charset="0"/>
              <a:buChar char="•"/>
            </a:pPr>
            <a:r>
              <a:rPr lang="en-US" dirty="0"/>
              <a:t>I don’t care if you need a specific grade to graduate</a:t>
            </a:r>
          </a:p>
          <a:p>
            <a:pPr marL="285750" indent="-285750">
              <a:buFont typeface="Arial" panose="020B0604020202020204" pitchFamily="34" charset="0"/>
              <a:buChar char="•"/>
            </a:pPr>
            <a:r>
              <a:rPr lang="en-US" dirty="0"/>
              <a:t>I take my role seriously mirroring your effort &amp; engagement to support learning</a:t>
            </a:r>
          </a:p>
        </p:txBody>
      </p:sp>
      <p:cxnSp>
        <p:nvCxnSpPr>
          <p:cNvPr id="10" name="Straight Connector 9">
            <a:extLst>
              <a:ext uri="{FF2B5EF4-FFF2-40B4-BE49-F238E27FC236}">
                <a16:creationId xmlns:a16="http://schemas.microsoft.com/office/drawing/2014/main" id="{14844B95-C714-FC4D-9A74-6DBB0A7CC8D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264D03-AE6D-2A41-8013-216F5143B36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995949"/>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3479</Words>
  <Application>Microsoft Macintosh PowerPoint</Application>
  <PresentationFormat>On-screen Show (4:3)</PresentationFormat>
  <Paragraphs>792</Paragraphs>
  <Slides>59</Slides>
  <Notes>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 Unicode MS</vt:lpstr>
      <vt:lpstr>Arial</vt:lpstr>
      <vt:lpstr>Calibri</vt:lpstr>
      <vt:lpstr>Calibri Light</vt:lpstr>
      <vt:lpstr>Consolas</vt:lpstr>
      <vt:lpstr>inherit</vt:lpstr>
      <vt:lpstr>Lato</vt:lpstr>
      <vt:lpstr>1_Office Theme</vt:lpstr>
      <vt:lpstr>GSERM: Text Mining &amp; NLP Intros</vt:lpstr>
      <vt:lpstr>PowerPoint Presentation</vt:lpstr>
      <vt:lpstr>https://www.linkedin.com/in/edwardkwartler/</vt:lpstr>
      <vt:lpstr>Introductions…</vt:lpstr>
      <vt:lpstr>Syllabus Review</vt:lpstr>
      <vt:lpstr>Community Learning Expectations</vt:lpstr>
      <vt:lpstr>A safe/supportive learning environment</vt:lpstr>
      <vt:lpstr>My style</vt:lpstr>
      <vt:lpstr>Some motivation</vt:lpstr>
      <vt:lpstr>Video- Installation Q/A</vt:lpstr>
      <vt:lpstr>Video 2 Q/A</vt:lpstr>
      <vt:lpstr>In video 3, we took R for a test drive.</vt:lpstr>
      <vt:lpstr>Let’s get back into R, to review.</vt:lpstr>
      <vt:lpstr>GSERM: Text Mining &amp; NLP TM Basics</vt:lpstr>
      <vt:lpstr>What is Text Mining?</vt:lpstr>
      <vt:lpstr>What is Text Mining?</vt:lpstr>
      <vt:lpstr>Where can NLP &amp; Text Mining be used?  Anywhere there are documents!</vt:lpstr>
      <vt:lpstr>Where do you observe NLP?  What about your research ideas?</vt:lpstr>
      <vt:lpstr>TM Project Workflow </vt:lpstr>
      <vt:lpstr>Text Mining Workflow</vt:lpstr>
      <vt:lpstr>Two Popular Approaches</vt:lpstr>
      <vt:lpstr>TM Challenges - Disambiguation</vt:lpstr>
      <vt:lpstr>TM Challenges - Misc</vt:lpstr>
      <vt:lpstr>Why text mining is an art &amp; science?</vt:lpstr>
      <vt:lpstr>Channel affects language</vt:lpstr>
      <vt:lpstr>Messenger affects language</vt:lpstr>
      <vt:lpstr>Gen Y/Z expression is evolving rapidly due to technology.</vt:lpstr>
      <vt:lpstr>Gen Y/Z expression is evolving rapidly due to technology.</vt:lpstr>
      <vt:lpstr>Audience affects language</vt:lpstr>
      <vt:lpstr>Warning: Twitter Profanity</vt:lpstr>
      <vt:lpstr>Basic String Searching</vt:lpstr>
      <vt:lpstr>Coffee!! Open ﻿ ﻿live_B__dealing_w_Strings.R </vt:lpstr>
      <vt:lpstr>What about misspelling?</vt:lpstr>
      <vt:lpstr>R packages to deal with misspelling</vt:lpstr>
      <vt:lpstr>R packages to deal with misspelling</vt:lpstr>
      <vt:lpstr>R packages to deal with misspelling</vt:lpstr>
      <vt:lpstr>Too much coffee! Open ﻿live_C__spellCheck_examples.R </vt:lpstr>
      <vt:lpstr>How about some additional strings?  Yippee!!</vt:lpstr>
      <vt:lpstr>Remember This?</vt:lpstr>
      <vt:lpstr>R for Cleaning Steps</vt:lpstr>
      <vt:lpstr>Bag of Words “Lebron James hit a tough shot.</vt:lpstr>
      <vt:lpstr>Library TM Functions</vt:lpstr>
      <vt:lpstr>Corpora Examples</vt:lpstr>
      <vt:lpstr>Library TM Functions</vt:lpstr>
      <vt:lpstr>Library TM Functions</vt:lpstr>
      <vt:lpstr>Library qdap Functions</vt:lpstr>
      <vt:lpstr>Poor Man’s Lemmatization (more to come later)</vt:lpstr>
      <vt:lpstr>Custom Functions in this class</vt:lpstr>
      <vt:lpstr>Custom Functions in this class</vt:lpstr>
      <vt:lpstr>PowerPoint Presentation</vt:lpstr>
      <vt:lpstr>Nuances &amp; Inputs for Setting Up a TM Project</vt:lpstr>
      <vt:lpstr>Nuances &amp; Inputs for Setting Up a TM Project</vt:lpstr>
      <vt:lpstr>How do you retain meta information?</vt:lpstr>
      <vt:lpstr>Bag of Words: TERM DOCUMENT MATRIX</vt:lpstr>
      <vt:lpstr>Bag of Words: DOCUMENT TERM MATRIX</vt:lpstr>
      <vt:lpstr>PowerPoint Presentation</vt:lpstr>
      <vt:lpstr>PowerPoint Presentation</vt:lpstr>
      <vt:lpstr>PowerPoint Presentation</vt:lpstr>
      <vt:lpstr>Lab/Homework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GSERM: Text Mining &amp; NLP Intros</dc:title>
  <dc:creator>Kwartler, Edward</dc:creator>
  <cp:lastModifiedBy>Kwartler, Edward</cp:lastModifiedBy>
  <cp:revision>5</cp:revision>
  <dcterms:created xsi:type="dcterms:W3CDTF">2021-01-10T18:44:47Z</dcterms:created>
  <dcterms:modified xsi:type="dcterms:W3CDTF">2023-05-27T23:27:05Z</dcterms:modified>
</cp:coreProperties>
</file>